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74" r:id="rId2"/>
    <p:sldId id="703" r:id="rId3"/>
    <p:sldId id="704" r:id="rId4"/>
    <p:sldId id="705" r:id="rId5"/>
    <p:sldId id="707" r:id="rId6"/>
    <p:sldId id="708" r:id="rId7"/>
    <p:sldId id="701" r:id="rId8"/>
    <p:sldId id="706" r:id="rId9"/>
    <p:sldId id="686" r:id="rId10"/>
  </p:sldIdLst>
  <p:sldSz cx="9144000" cy="6858000" type="screen4x3"/>
  <p:notesSz cx="7099300" cy="10234613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3357"/>
    <a:srgbClr val="0000FF"/>
    <a:srgbClr val="FF00FF"/>
    <a:srgbClr val="FFFFEB"/>
    <a:srgbClr val="A64B47"/>
    <a:srgbClr val="F0FECE"/>
    <a:srgbClr val="FFFFCC"/>
    <a:srgbClr val="F0FDDB"/>
    <a:srgbClr val="F8FEEC"/>
    <a:srgbClr val="E8FC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2C8C85-51F0-491E-9774-3900AFEF0FD7}" styleName="Style léger 2 - Accentuation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304" autoAdjust="0"/>
    <p:restoredTop sz="94667" autoAdjust="0"/>
  </p:normalViewPr>
  <p:slideViewPr>
    <p:cSldViewPr snapToGrid="0" snapToObjects="1">
      <p:cViewPr varScale="1">
        <p:scale>
          <a:sx n="69" d="100"/>
          <a:sy n="69" d="100"/>
        </p:scale>
        <p:origin x="28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3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9" d="100"/>
          <a:sy n="89" d="100"/>
        </p:scale>
        <p:origin x="-2934" y="-102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Classeur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Classeur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214569199611824"/>
          <c:y val="4.2051388888888888E-2"/>
          <c:w val="0.8669033412346"/>
          <c:h val="0.85563819444445965"/>
        </c:manualLayout>
      </c:layout>
      <c:lineChart>
        <c:grouping val="standard"/>
        <c:varyColors val="0"/>
        <c:ser>
          <c:idx val="4"/>
          <c:order val="0"/>
          <c:tx>
            <c:strRef>
              <c:f>'modèle NE'!$D$3</c:f>
              <c:strCache>
                <c:ptCount val="1"/>
                <c:pt idx="0">
                  <c:v>Prix de revient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numRef>
              <c:f>'modèle NE'!$B$4:$B$75</c:f>
              <c:numCache>
                <c:formatCode>General</c:formatCode>
                <c:ptCount val="72"/>
                <c:pt idx="6">
                  <c:v>2010</c:v>
                </c:pt>
                <c:pt idx="18">
                  <c:v>2011</c:v>
                </c:pt>
                <c:pt idx="30">
                  <c:v>2012</c:v>
                </c:pt>
                <c:pt idx="42">
                  <c:v>2013</c:v>
                </c:pt>
                <c:pt idx="54">
                  <c:v>2014</c:v>
                </c:pt>
                <c:pt idx="66">
                  <c:v>2015</c:v>
                </c:pt>
              </c:numCache>
            </c:numRef>
          </c:cat>
          <c:val>
            <c:numRef>
              <c:f>'modèle NE'!$D$4:$D$75</c:f>
              <c:numCache>
                <c:formatCode>0.000</c:formatCode>
                <c:ptCount val="72"/>
                <c:pt idx="0">
                  <c:v>1.2629999999999999</c:v>
                </c:pt>
                <c:pt idx="1">
                  <c:v>1.2490000000000001</c:v>
                </c:pt>
                <c:pt idx="2">
                  <c:v>1.2350000000000001</c:v>
                </c:pt>
                <c:pt idx="3">
                  <c:v>1.2230000000000001</c:v>
                </c:pt>
                <c:pt idx="4">
                  <c:v>1.212</c:v>
                </c:pt>
                <c:pt idx="5">
                  <c:v>1.2050000000000001</c:v>
                </c:pt>
                <c:pt idx="6">
                  <c:v>1.204</c:v>
                </c:pt>
                <c:pt idx="7">
                  <c:v>1.218</c:v>
                </c:pt>
                <c:pt idx="8">
                  <c:v>1.24</c:v>
                </c:pt>
                <c:pt idx="9">
                  <c:v>1.2689999999999999</c:v>
                </c:pt>
                <c:pt idx="10">
                  <c:v>1.3080000000000001</c:v>
                </c:pt>
                <c:pt idx="11">
                  <c:v>1.35</c:v>
                </c:pt>
                <c:pt idx="12">
                  <c:v>1.3819999999999999</c:v>
                </c:pt>
                <c:pt idx="13">
                  <c:v>1.4179999999999999</c:v>
                </c:pt>
                <c:pt idx="14">
                  <c:v>1.4530000000000001</c:v>
                </c:pt>
                <c:pt idx="15">
                  <c:v>1.482</c:v>
                </c:pt>
                <c:pt idx="16">
                  <c:v>1.506</c:v>
                </c:pt>
                <c:pt idx="17">
                  <c:v>1.53</c:v>
                </c:pt>
                <c:pt idx="18">
                  <c:v>1.5469999999999999</c:v>
                </c:pt>
                <c:pt idx="19">
                  <c:v>1.556</c:v>
                </c:pt>
                <c:pt idx="20">
                  <c:v>1.5580000000000001</c:v>
                </c:pt>
                <c:pt idx="21">
                  <c:v>1.5569999999999999</c:v>
                </c:pt>
                <c:pt idx="22">
                  <c:v>1.5489999999999999</c:v>
                </c:pt>
                <c:pt idx="23">
                  <c:v>1.534</c:v>
                </c:pt>
                <c:pt idx="24">
                  <c:v>1.5249999999999999</c:v>
                </c:pt>
                <c:pt idx="25">
                  <c:v>1.5069999999999999</c:v>
                </c:pt>
                <c:pt idx="26">
                  <c:v>1.4950000000000001</c:v>
                </c:pt>
                <c:pt idx="27">
                  <c:v>1.49</c:v>
                </c:pt>
                <c:pt idx="28">
                  <c:v>1.4910000000000001</c:v>
                </c:pt>
                <c:pt idx="29">
                  <c:v>1.4950000000000001</c:v>
                </c:pt>
                <c:pt idx="30">
                  <c:v>1.5089999999999999</c:v>
                </c:pt>
                <c:pt idx="31">
                  <c:v>1.532</c:v>
                </c:pt>
                <c:pt idx="32">
                  <c:v>1.5580000000000001</c:v>
                </c:pt>
                <c:pt idx="33">
                  <c:v>1.5860000000000001</c:v>
                </c:pt>
                <c:pt idx="34">
                  <c:v>1.6180000000000001</c:v>
                </c:pt>
                <c:pt idx="35">
                  <c:v>1.655</c:v>
                </c:pt>
                <c:pt idx="36">
                  <c:v>1.6819999999999999</c:v>
                </c:pt>
                <c:pt idx="37">
                  <c:v>1.7090000000000001</c:v>
                </c:pt>
                <c:pt idx="38">
                  <c:v>1.7290000000000001</c:v>
                </c:pt>
                <c:pt idx="39">
                  <c:v>1.7410000000000001</c:v>
                </c:pt>
                <c:pt idx="40">
                  <c:v>1.7410000000000001</c:v>
                </c:pt>
                <c:pt idx="41">
                  <c:v>1.74</c:v>
                </c:pt>
                <c:pt idx="42">
                  <c:v>1.732</c:v>
                </c:pt>
                <c:pt idx="43">
                  <c:v>1.7130000000000001</c:v>
                </c:pt>
                <c:pt idx="44">
                  <c:v>1.69</c:v>
                </c:pt>
                <c:pt idx="45">
                  <c:v>1.669</c:v>
                </c:pt>
                <c:pt idx="46">
                  <c:v>1.643</c:v>
                </c:pt>
                <c:pt idx="47">
                  <c:v>1.6180000000000001</c:v>
                </c:pt>
                <c:pt idx="48">
                  <c:v>1.6020000000000001</c:v>
                </c:pt>
                <c:pt idx="49">
                  <c:v>1.5880000000000001</c:v>
                </c:pt>
                <c:pt idx="50">
                  <c:v>1.573</c:v>
                </c:pt>
                <c:pt idx="51">
                  <c:v>1.5629999999999999</c:v>
                </c:pt>
                <c:pt idx="52">
                  <c:v>1.556</c:v>
                </c:pt>
                <c:pt idx="53">
                  <c:v>1.552</c:v>
                </c:pt>
                <c:pt idx="54">
                  <c:v>1.5529999999999999</c:v>
                </c:pt>
                <c:pt idx="55">
                  <c:v>1.5549999999999999</c:v>
                </c:pt>
                <c:pt idx="56">
                  <c:v>1.554</c:v>
                </c:pt>
                <c:pt idx="57">
                  <c:v>1.5449999999999999</c:v>
                </c:pt>
                <c:pt idx="58">
                  <c:v>1.53</c:v>
                </c:pt>
                <c:pt idx="59">
                  <c:v>1.512</c:v>
                </c:pt>
                <c:pt idx="60">
                  <c:v>1.492</c:v>
                </c:pt>
                <c:pt idx="61">
                  <c:v>1.4770000000000001</c:v>
                </c:pt>
                <c:pt idx="62">
                  <c:v>1.4690000000000001</c:v>
                </c:pt>
                <c:pt idx="63">
                  <c:v>1.468</c:v>
                </c:pt>
                <c:pt idx="64">
                  <c:v>1.47</c:v>
                </c:pt>
                <c:pt idx="65">
                  <c:v>1.4770000000000001</c:v>
                </c:pt>
                <c:pt idx="66">
                  <c:v>1.482</c:v>
                </c:pt>
                <c:pt idx="67">
                  <c:v>1.4870000000000001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'modèle NE'!$C$3</c:f>
              <c:strCache>
                <c:ptCount val="1"/>
                <c:pt idx="0">
                  <c:v>Prix de marché</c:v>
                </c:pt>
              </c:strCache>
            </c:strRef>
          </c:tx>
          <c:spPr>
            <a:ln w="19050">
              <a:solidFill>
                <a:srgbClr val="0000FF"/>
              </a:solidFill>
              <a:prstDash val="solid"/>
            </a:ln>
          </c:spPr>
          <c:marker>
            <c:symbol val="none"/>
          </c:marker>
          <c:cat>
            <c:numRef>
              <c:f>'modèle NE'!$B$4:$B$75</c:f>
              <c:numCache>
                <c:formatCode>General</c:formatCode>
                <c:ptCount val="72"/>
                <c:pt idx="6">
                  <c:v>2010</c:v>
                </c:pt>
                <c:pt idx="18">
                  <c:v>2011</c:v>
                </c:pt>
                <c:pt idx="30">
                  <c:v>2012</c:v>
                </c:pt>
                <c:pt idx="42">
                  <c:v>2013</c:v>
                </c:pt>
                <c:pt idx="54">
                  <c:v>2014</c:v>
                </c:pt>
                <c:pt idx="66">
                  <c:v>2015</c:v>
                </c:pt>
              </c:numCache>
            </c:numRef>
          </c:cat>
          <c:val>
            <c:numRef>
              <c:f>'modèle NE'!$C$4:$C$75</c:f>
              <c:numCache>
                <c:formatCode>0.000</c:formatCode>
                <c:ptCount val="72"/>
                <c:pt idx="0">
                  <c:v>1.1632499999999999</c:v>
                </c:pt>
                <c:pt idx="1">
                  <c:v>1.22675</c:v>
                </c:pt>
                <c:pt idx="2">
                  <c:v>1.2509999999999999</c:v>
                </c:pt>
                <c:pt idx="3">
                  <c:v>1.2370000000000001</c:v>
                </c:pt>
                <c:pt idx="4">
                  <c:v>1.32325</c:v>
                </c:pt>
                <c:pt idx="5">
                  <c:v>1.3889999999999998</c:v>
                </c:pt>
                <c:pt idx="6">
                  <c:v>1.375</c:v>
                </c:pt>
                <c:pt idx="7">
                  <c:v>1.3673999999999999</c:v>
                </c:pt>
                <c:pt idx="8">
                  <c:v>1.353</c:v>
                </c:pt>
                <c:pt idx="9">
                  <c:v>1.2814999999999999</c:v>
                </c:pt>
                <c:pt idx="10">
                  <c:v>1.2607999999999999</c:v>
                </c:pt>
                <c:pt idx="11">
                  <c:v>1.2787499999999998</c:v>
                </c:pt>
                <c:pt idx="12">
                  <c:v>1.3155625</c:v>
                </c:pt>
                <c:pt idx="13">
                  <c:v>1.3760416666666666</c:v>
                </c:pt>
                <c:pt idx="14">
                  <c:v>1.4475208333333334</c:v>
                </c:pt>
                <c:pt idx="15">
                  <c:v>1.5445</c:v>
                </c:pt>
                <c:pt idx="16">
                  <c:v>1.5464791666666668</c:v>
                </c:pt>
                <c:pt idx="17">
                  <c:v>1.4529583333333336</c:v>
                </c:pt>
                <c:pt idx="18">
                  <c:v>1.4479583333333335</c:v>
                </c:pt>
                <c:pt idx="19">
                  <c:v>1.4504208333333333</c:v>
                </c:pt>
                <c:pt idx="20">
                  <c:v>1.4318833333333332</c:v>
                </c:pt>
                <c:pt idx="21">
                  <c:v>1.4988458333333332</c:v>
                </c:pt>
                <c:pt idx="22">
                  <c:v>1.5668083333333336</c:v>
                </c:pt>
                <c:pt idx="23">
                  <c:v>1.4977708333333335</c:v>
                </c:pt>
                <c:pt idx="24">
                  <c:v>1.4242708333333334</c:v>
                </c:pt>
                <c:pt idx="25">
                  <c:v>1.5872333333333335</c:v>
                </c:pt>
                <c:pt idx="26">
                  <c:v>1.5691958333333333</c:v>
                </c:pt>
                <c:pt idx="27">
                  <c:v>1.4961583333333333</c:v>
                </c:pt>
                <c:pt idx="28">
                  <c:v>1.4681208333333333</c:v>
                </c:pt>
                <c:pt idx="29">
                  <c:v>1.5825833333333332</c:v>
                </c:pt>
                <c:pt idx="30">
                  <c:v>1.6195833333333332</c:v>
                </c:pt>
                <c:pt idx="31">
                  <c:v>1.7176333333333331</c:v>
                </c:pt>
                <c:pt idx="32">
                  <c:v>1.8751833333333332</c:v>
                </c:pt>
                <c:pt idx="33">
                  <c:v>1.7797333333333332</c:v>
                </c:pt>
                <c:pt idx="34">
                  <c:v>1.6602833333333333</c:v>
                </c:pt>
                <c:pt idx="35">
                  <c:v>1.5728333333333335</c:v>
                </c:pt>
                <c:pt idx="36">
                  <c:v>1.5478333333333332</c:v>
                </c:pt>
                <c:pt idx="37">
                  <c:v>1.5578833333333333</c:v>
                </c:pt>
                <c:pt idx="38">
                  <c:v>1.6229333333333331</c:v>
                </c:pt>
                <c:pt idx="39">
                  <c:v>1.5819833333333333</c:v>
                </c:pt>
                <c:pt idx="40">
                  <c:v>1.5380333333333334</c:v>
                </c:pt>
                <c:pt idx="41">
                  <c:v>1.6405833333333333</c:v>
                </c:pt>
                <c:pt idx="42">
                  <c:v>1.7320833333333328</c:v>
                </c:pt>
                <c:pt idx="43">
                  <c:v>1.803525</c:v>
                </c:pt>
                <c:pt idx="44">
                  <c:v>1.8564666666666667</c:v>
                </c:pt>
                <c:pt idx="45">
                  <c:v>1.6594083333333329</c:v>
                </c:pt>
                <c:pt idx="46">
                  <c:v>1.5548499999999998</c:v>
                </c:pt>
                <c:pt idx="47">
                  <c:v>1.5302916666666666</c:v>
                </c:pt>
                <c:pt idx="48">
                  <c:v>1.4922916666666666</c:v>
                </c:pt>
                <c:pt idx="49">
                  <c:v>1.4557333333333331</c:v>
                </c:pt>
                <c:pt idx="50">
                  <c:v>1.478675</c:v>
                </c:pt>
                <c:pt idx="51">
                  <c:v>1.6866166666666667</c:v>
                </c:pt>
                <c:pt idx="52">
                  <c:v>1.6145583333333333</c:v>
                </c:pt>
                <c:pt idx="53">
                  <c:v>1.6149999999999998</c:v>
                </c:pt>
                <c:pt idx="54">
                  <c:v>1.6464999999999996</c:v>
                </c:pt>
                <c:pt idx="55">
                  <c:v>1.5925</c:v>
                </c:pt>
                <c:pt idx="56">
                  <c:v>1.5105</c:v>
                </c:pt>
                <c:pt idx="57">
                  <c:v>1.355</c:v>
                </c:pt>
                <c:pt idx="58">
                  <c:v>1.3374999999999999</c:v>
                </c:pt>
                <c:pt idx="59">
                  <c:v>1.2925</c:v>
                </c:pt>
                <c:pt idx="60">
                  <c:v>1.2685</c:v>
                </c:pt>
                <c:pt idx="61">
                  <c:v>1.3</c:v>
                </c:pt>
                <c:pt idx="62">
                  <c:v>1.3965000000000001</c:v>
                </c:pt>
                <c:pt idx="63">
                  <c:v>1.4149999999999998</c:v>
                </c:pt>
                <c:pt idx="64">
                  <c:v>1.4</c:v>
                </c:pt>
                <c:pt idx="65">
                  <c:v>1.4684999999999997</c:v>
                </c:pt>
                <c:pt idx="66">
                  <c:v>1.5375000000000001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6856376"/>
        <c:axId val="386850888"/>
      </c:lineChart>
      <c:catAx>
        <c:axId val="386856376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 rot="0"/>
          <a:lstStyle/>
          <a:p>
            <a:pPr>
              <a:defRPr/>
            </a:pPr>
            <a:endParaRPr lang="fr-FR"/>
          </a:p>
        </c:txPr>
        <c:crossAx val="386850888"/>
        <c:crosses val="autoZero"/>
        <c:auto val="1"/>
        <c:lblAlgn val="ctr"/>
        <c:lblOffset val="100"/>
        <c:tickLblSkip val="6"/>
        <c:tickMarkSkip val="12"/>
        <c:noMultiLvlLbl val="0"/>
      </c:catAx>
      <c:valAx>
        <c:axId val="386850888"/>
        <c:scaling>
          <c:orientation val="minMax"/>
          <c:max val="1.9"/>
          <c:min val="1.1000000000000001"/>
        </c:scaling>
        <c:delete val="0"/>
        <c:axPos val="l"/>
        <c:majorGridlines/>
        <c:numFmt formatCode="#,##0.00" sourceLinked="0"/>
        <c:majorTickMark val="out"/>
        <c:minorTickMark val="none"/>
        <c:tickLblPos val="nextTo"/>
        <c:crossAx val="3868563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32127222222222224"/>
          <c:y val="0.52780952380952384"/>
          <c:w val="0.41807878787878788"/>
          <c:h val="0.28983849206349205"/>
        </c:manualLayout>
      </c:layout>
      <c:overlay val="0"/>
    </c:legend>
    <c:plotVisOnly val="1"/>
    <c:dispBlanksAs val="gap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1600">
          <a:latin typeface="Arial Narrow" panose="020B0606020202030204" pitchFamily="34" charset="0"/>
        </a:defRPr>
      </a:pPr>
      <a:endParaRPr lang="fr-F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214569199611824"/>
          <c:y val="4.2051388888888888E-2"/>
          <c:w val="0.8669033412346"/>
          <c:h val="0.85563819444445965"/>
        </c:manualLayout>
      </c:layout>
      <c:lineChart>
        <c:grouping val="standard"/>
        <c:varyColors val="0"/>
        <c:ser>
          <c:idx val="1"/>
          <c:order val="0"/>
          <c:tx>
            <c:strRef>
              <c:f>'modèle NE'!$J$3</c:f>
              <c:strCache>
                <c:ptCount val="1"/>
                <c:pt idx="0">
                  <c:v>Prix de revient+t</c:v>
                </c:pt>
              </c:strCache>
            </c:strRef>
          </c:tx>
          <c:spPr>
            <a:ln>
              <a:solidFill>
                <a:schemeClr val="accent2">
                  <a:lumMod val="75000"/>
                </a:schemeClr>
              </a:solidFill>
            </a:ln>
          </c:spPr>
          <c:marker>
            <c:symbol val="none"/>
          </c:marker>
          <c:cat>
            <c:numRef>
              <c:f>'modèle NE'!$B$4:$B$75</c:f>
              <c:numCache>
                <c:formatCode>General</c:formatCode>
                <c:ptCount val="72"/>
                <c:pt idx="6">
                  <c:v>2010</c:v>
                </c:pt>
                <c:pt idx="18">
                  <c:v>2011</c:v>
                </c:pt>
                <c:pt idx="30">
                  <c:v>2012</c:v>
                </c:pt>
                <c:pt idx="42">
                  <c:v>2013</c:v>
                </c:pt>
                <c:pt idx="54">
                  <c:v>2014</c:v>
                </c:pt>
                <c:pt idx="66">
                  <c:v>2015</c:v>
                </c:pt>
              </c:numCache>
            </c:numRef>
          </c:cat>
          <c:val>
            <c:numRef>
              <c:f>'modèle NE'!$J$4:$J$75</c:f>
              <c:numCache>
                <c:formatCode>0.000</c:formatCode>
                <c:ptCount val="72"/>
                <c:pt idx="0">
                  <c:v>1.3129999999999999</c:v>
                </c:pt>
                <c:pt idx="1">
                  <c:v>1.2990000000000002</c:v>
                </c:pt>
                <c:pt idx="2">
                  <c:v>1.2850000000000001</c:v>
                </c:pt>
                <c:pt idx="3">
                  <c:v>1.2730000000000001</c:v>
                </c:pt>
                <c:pt idx="4">
                  <c:v>1.262</c:v>
                </c:pt>
                <c:pt idx="5">
                  <c:v>1.2550000000000001</c:v>
                </c:pt>
                <c:pt idx="6">
                  <c:v>1.254</c:v>
                </c:pt>
                <c:pt idx="7">
                  <c:v>1.268</c:v>
                </c:pt>
                <c:pt idx="8">
                  <c:v>1.29</c:v>
                </c:pt>
                <c:pt idx="9">
                  <c:v>1.319</c:v>
                </c:pt>
                <c:pt idx="10">
                  <c:v>1.3580000000000001</c:v>
                </c:pt>
                <c:pt idx="11">
                  <c:v>1.4000000000000001</c:v>
                </c:pt>
                <c:pt idx="12">
                  <c:v>1.4319999999999999</c:v>
                </c:pt>
                <c:pt idx="13">
                  <c:v>1.468</c:v>
                </c:pt>
                <c:pt idx="14">
                  <c:v>1.5030000000000001</c:v>
                </c:pt>
                <c:pt idx="15">
                  <c:v>1.532</c:v>
                </c:pt>
                <c:pt idx="16">
                  <c:v>1.556</c:v>
                </c:pt>
                <c:pt idx="17">
                  <c:v>1.58</c:v>
                </c:pt>
                <c:pt idx="18">
                  <c:v>1.597</c:v>
                </c:pt>
                <c:pt idx="19">
                  <c:v>1.6060000000000001</c:v>
                </c:pt>
                <c:pt idx="20">
                  <c:v>1.6080000000000001</c:v>
                </c:pt>
                <c:pt idx="21">
                  <c:v>1.607</c:v>
                </c:pt>
                <c:pt idx="22">
                  <c:v>1.599</c:v>
                </c:pt>
                <c:pt idx="23">
                  <c:v>1.5840000000000001</c:v>
                </c:pt>
                <c:pt idx="24">
                  <c:v>1.575</c:v>
                </c:pt>
                <c:pt idx="25">
                  <c:v>1.5569999999999999</c:v>
                </c:pt>
                <c:pt idx="26">
                  <c:v>1.5450000000000002</c:v>
                </c:pt>
                <c:pt idx="27">
                  <c:v>1.54</c:v>
                </c:pt>
                <c:pt idx="28">
                  <c:v>1.5410000000000001</c:v>
                </c:pt>
                <c:pt idx="29">
                  <c:v>1.5450000000000002</c:v>
                </c:pt>
                <c:pt idx="30">
                  <c:v>1.5589999999999999</c:v>
                </c:pt>
                <c:pt idx="31">
                  <c:v>1.5820000000000001</c:v>
                </c:pt>
                <c:pt idx="32">
                  <c:v>1.6080000000000001</c:v>
                </c:pt>
                <c:pt idx="33">
                  <c:v>1.6360000000000001</c:v>
                </c:pt>
                <c:pt idx="34">
                  <c:v>1.6680000000000001</c:v>
                </c:pt>
                <c:pt idx="35">
                  <c:v>1.7050000000000001</c:v>
                </c:pt>
                <c:pt idx="36">
                  <c:v>1.732</c:v>
                </c:pt>
                <c:pt idx="37">
                  <c:v>1.7590000000000001</c:v>
                </c:pt>
                <c:pt idx="38">
                  <c:v>1.7790000000000001</c:v>
                </c:pt>
                <c:pt idx="39">
                  <c:v>1.7910000000000001</c:v>
                </c:pt>
                <c:pt idx="40">
                  <c:v>1.7910000000000001</c:v>
                </c:pt>
                <c:pt idx="41">
                  <c:v>1.79</c:v>
                </c:pt>
                <c:pt idx="42">
                  <c:v>1.782</c:v>
                </c:pt>
                <c:pt idx="43">
                  <c:v>1.7630000000000001</c:v>
                </c:pt>
                <c:pt idx="44">
                  <c:v>1.74</c:v>
                </c:pt>
                <c:pt idx="45">
                  <c:v>1.7190000000000001</c:v>
                </c:pt>
                <c:pt idx="46">
                  <c:v>1.6930000000000001</c:v>
                </c:pt>
                <c:pt idx="47">
                  <c:v>1.6680000000000001</c:v>
                </c:pt>
                <c:pt idx="48">
                  <c:v>1.6520000000000001</c:v>
                </c:pt>
                <c:pt idx="49">
                  <c:v>1.6380000000000001</c:v>
                </c:pt>
                <c:pt idx="50">
                  <c:v>1.623</c:v>
                </c:pt>
                <c:pt idx="51">
                  <c:v>1.613</c:v>
                </c:pt>
                <c:pt idx="52">
                  <c:v>1.6060000000000001</c:v>
                </c:pt>
                <c:pt idx="53">
                  <c:v>1.6020000000000001</c:v>
                </c:pt>
                <c:pt idx="54">
                  <c:v>1.603</c:v>
                </c:pt>
                <c:pt idx="55">
                  <c:v>1.605</c:v>
                </c:pt>
                <c:pt idx="56">
                  <c:v>1.6040000000000001</c:v>
                </c:pt>
                <c:pt idx="57">
                  <c:v>1.595</c:v>
                </c:pt>
                <c:pt idx="58">
                  <c:v>1.58</c:v>
                </c:pt>
                <c:pt idx="59">
                  <c:v>1.5620000000000001</c:v>
                </c:pt>
                <c:pt idx="60">
                  <c:v>1.542</c:v>
                </c:pt>
                <c:pt idx="61">
                  <c:v>1.5270000000000001</c:v>
                </c:pt>
                <c:pt idx="62">
                  <c:v>1.5190000000000001</c:v>
                </c:pt>
                <c:pt idx="63">
                  <c:v>1.518</c:v>
                </c:pt>
                <c:pt idx="64">
                  <c:v>1.52</c:v>
                </c:pt>
                <c:pt idx="65">
                  <c:v>1.5270000000000001</c:v>
                </c:pt>
                <c:pt idx="66">
                  <c:v>1.532</c:v>
                </c:pt>
                <c:pt idx="67">
                  <c:v>1.5370000000000001</c:v>
                </c:pt>
              </c:numCache>
            </c:numRef>
          </c:val>
          <c:smooth val="0"/>
        </c:ser>
        <c:ser>
          <c:idx val="4"/>
          <c:order val="1"/>
          <c:tx>
            <c:strRef>
              <c:f>'modèle NE'!$I$3</c:f>
              <c:strCache>
                <c:ptCount val="1"/>
                <c:pt idx="0">
                  <c:v>Prix de revient-t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none"/>
          </c:marker>
          <c:cat>
            <c:numRef>
              <c:f>'modèle NE'!$B$4:$B$75</c:f>
              <c:numCache>
                <c:formatCode>General</c:formatCode>
                <c:ptCount val="72"/>
                <c:pt idx="6">
                  <c:v>2010</c:v>
                </c:pt>
                <c:pt idx="18">
                  <c:v>2011</c:v>
                </c:pt>
                <c:pt idx="30">
                  <c:v>2012</c:v>
                </c:pt>
                <c:pt idx="42">
                  <c:v>2013</c:v>
                </c:pt>
                <c:pt idx="54">
                  <c:v>2014</c:v>
                </c:pt>
                <c:pt idx="66">
                  <c:v>2015</c:v>
                </c:pt>
              </c:numCache>
            </c:numRef>
          </c:cat>
          <c:val>
            <c:numRef>
              <c:f>'modèle NE'!$I$4:$I$75</c:f>
              <c:numCache>
                <c:formatCode>_-* #,##0.000\ _€_-;\-* #,##0.000\ _€_-;_-* "-"??\ _€_-;_-@_-</c:formatCode>
                <c:ptCount val="72"/>
                <c:pt idx="0">
                  <c:v>1.2129999999999999</c:v>
                </c:pt>
                <c:pt idx="1">
                  <c:v>1.1990000000000001</c:v>
                </c:pt>
                <c:pt idx="2">
                  <c:v>1.1850000000000001</c:v>
                </c:pt>
                <c:pt idx="3">
                  <c:v>1.173</c:v>
                </c:pt>
                <c:pt idx="4">
                  <c:v>1.1619999999999999</c:v>
                </c:pt>
                <c:pt idx="5">
                  <c:v>1.155</c:v>
                </c:pt>
                <c:pt idx="6">
                  <c:v>1.1539999999999999</c:v>
                </c:pt>
                <c:pt idx="7">
                  <c:v>1.1679999999999999</c:v>
                </c:pt>
                <c:pt idx="8">
                  <c:v>1.19</c:v>
                </c:pt>
                <c:pt idx="9">
                  <c:v>1.2189999999999999</c:v>
                </c:pt>
                <c:pt idx="10">
                  <c:v>1.258</c:v>
                </c:pt>
                <c:pt idx="11">
                  <c:v>1.3</c:v>
                </c:pt>
                <c:pt idx="12">
                  <c:v>1.3319999999999999</c:v>
                </c:pt>
                <c:pt idx="13">
                  <c:v>1.3679999999999999</c:v>
                </c:pt>
                <c:pt idx="14">
                  <c:v>1.403</c:v>
                </c:pt>
                <c:pt idx="15">
                  <c:v>1.4319999999999999</c:v>
                </c:pt>
                <c:pt idx="16">
                  <c:v>1.456</c:v>
                </c:pt>
                <c:pt idx="17">
                  <c:v>1.48</c:v>
                </c:pt>
                <c:pt idx="18">
                  <c:v>1.4969999999999999</c:v>
                </c:pt>
                <c:pt idx="19">
                  <c:v>1.506</c:v>
                </c:pt>
                <c:pt idx="20">
                  <c:v>1.508</c:v>
                </c:pt>
                <c:pt idx="21">
                  <c:v>1.5069999999999999</c:v>
                </c:pt>
                <c:pt idx="22">
                  <c:v>1.4989999999999999</c:v>
                </c:pt>
                <c:pt idx="23">
                  <c:v>1.484</c:v>
                </c:pt>
                <c:pt idx="24">
                  <c:v>1.4749999999999999</c:v>
                </c:pt>
                <c:pt idx="25">
                  <c:v>1.4569999999999999</c:v>
                </c:pt>
                <c:pt idx="26">
                  <c:v>1.4450000000000001</c:v>
                </c:pt>
                <c:pt idx="27">
                  <c:v>1.44</c:v>
                </c:pt>
                <c:pt idx="28">
                  <c:v>1.4410000000000001</c:v>
                </c:pt>
                <c:pt idx="29">
                  <c:v>1.4450000000000001</c:v>
                </c:pt>
                <c:pt idx="30">
                  <c:v>1.4589999999999999</c:v>
                </c:pt>
                <c:pt idx="31">
                  <c:v>1.482</c:v>
                </c:pt>
                <c:pt idx="32">
                  <c:v>1.508</c:v>
                </c:pt>
                <c:pt idx="33">
                  <c:v>1.536</c:v>
                </c:pt>
                <c:pt idx="34">
                  <c:v>1.5680000000000001</c:v>
                </c:pt>
                <c:pt idx="35">
                  <c:v>1.605</c:v>
                </c:pt>
                <c:pt idx="36">
                  <c:v>1.6319999999999999</c:v>
                </c:pt>
                <c:pt idx="37">
                  <c:v>1.659</c:v>
                </c:pt>
                <c:pt idx="38">
                  <c:v>1.679</c:v>
                </c:pt>
                <c:pt idx="39">
                  <c:v>1.6910000000000001</c:v>
                </c:pt>
                <c:pt idx="40">
                  <c:v>1.6910000000000001</c:v>
                </c:pt>
                <c:pt idx="41">
                  <c:v>1.69</c:v>
                </c:pt>
                <c:pt idx="42">
                  <c:v>1.6819999999999999</c:v>
                </c:pt>
                <c:pt idx="43">
                  <c:v>1.663</c:v>
                </c:pt>
                <c:pt idx="44">
                  <c:v>1.64</c:v>
                </c:pt>
                <c:pt idx="45">
                  <c:v>1.619</c:v>
                </c:pt>
                <c:pt idx="46">
                  <c:v>1.593</c:v>
                </c:pt>
                <c:pt idx="47">
                  <c:v>1.5680000000000001</c:v>
                </c:pt>
                <c:pt idx="48">
                  <c:v>1.552</c:v>
                </c:pt>
                <c:pt idx="49">
                  <c:v>1.538</c:v>
                </c:pt>
                <c:pt idx="50">
                  <c:v>1.5229999999999999</c:v>
                </c:pt>
                <c:pt idx="51">
                  <c:v>1.5129999999999999</c:v>
                </c:pt>
                <c:pt idx="52">
                  <c:v>1.506</c:v>
                </c:pt>
                <c:pt idx="53">
                  <c:v>1.502</c:v>
                </c:pt>
                <c:pt idx="54">
                  <c:v>1.5029999999999999</c:v>
                </c:pt>
                <c:pt idx="55">
                  <c:v>1.5049999999999999</c:v>
                </c:pt>
                <c:pt idx="56">
                  <c:v>1.504</c:v>
                </c:pt>
                <c:pt idx="57">
                  <c:v>1.4949999999999999</c:v>
                </c:pt>
                <c:pt idx="58">
                  <c:v>1.48</c:v>
                </c:pt>
                <c:pt idx="59">
                  <c:v>1.462</c:v>
                </c:pt>
                <c:pt idx="60">
                  <c:v>1.4419999999999999</c:v>
                </c:pt>
                <c:pt idx="61">
                  <c:v>1.427</c:v>
                </c:pt>
                <c:pt idx="62">
                  <c:v>1.419</c:v>
                </c:pt>
                <c:pt idx="63">
                  <c:v>1.4179999999999999</c:v>
                </c:pt>
                <c:pt idx="64">
                  <c:v>1.42</c:v>
                </c:pt>
                <c:pt idx="65">
                  <c:v>1.427</c:v>
                </c:pt>
                <c:pt idx="66">
                  <c:v>1.4319999999999999</c:v>
                </c:pt>
                <c:pt idx="67">
                  <c:v>1.4370000000000001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'modèle NE'!$C$3</c:f>
              <c:strCache>
                <c:ptCount val="1"/>
                <c:pt idx="0">
                  <c:v>Prix de marché</c:v>
                </c:pt>
              </c:strCache>
            </c:strRef>
          </c:tx>
          <c:spPr>
            <a:ln w="19050">
              <a:solidFill>
                <a:srgbClr val="0000FF"/>
              </a:solidFill>
              <a:prstDash val="solid"/>
            </a:ln>
          </c:spPr>
          <c:marker>
            <c:symbol val="none"/>
          </c:marker>
          <c:cat>
            <c:numRef>
              <c:f>'modèle NE'!$B$4:$B$75</c:f>
              <c:numCache>
                <c:formatCode>General</c:formatCode>
                <c:ptCount val="72"/>
                <c:pt idx="6">
                  <c:v>2010</c:v>
                </c:pt>
                <c:pt idx="18">
                  <c:v>2011</c:v>
                </c:pt>
                <c:pt idx="30">
                  <c:v>2012</c:v>
                </c:pt>
                <c:pt idx="42">
                  <c:v>2013</c:v>
                </c:pt>
                <c:pt idx="54">
                  <c:v>2014</c:v>
                </c:pt>
                <c:pt idx="66">
                  <c:v>2015</c:v>
                </c:pt>
              </c:numCache>
            </c:numRef>
          </c:cat>
          <c:val>
            <c:numRef>
              <c:f>'modèle NE'!$C$4:$C$75</c:f>
              <c:numCache>
                <c:formatCode>0.000</c:formatCode>
                <c:ptCount val="72"/>
                <c:pt idx="0">
                  <c:v>1.1632499999999999</c:v>
                </c:pt>
                <c:pt idx="1">
                  <c:v>1.22675</c:v>
                </c:pt>
                <c:pt idx="2">
                  <c:v>1.2509999999999999</c:v>
                </c:pt>
                <c:pt idx="3">
                  <c:v>1.2370000000000001</c:v>
                </c:pt>
                <c:pt idx="4">
                  <c:v>1.32325</c:v>
                </c:pt>
                <c:pt idx="5">
                  <c:v>1.3889999999999998</c:v>
                </c:pt>
                <c:pt idx="6">
                  <c:v>1.375</c:v>
                </c:pt>
                <c:pt idx="7">
                  <c:v>1.3673999999999999</c:v>
                </c:pt>
                <c:pt idx="8">
                  <c:v>1.353</c:v>
                </c:pt>
                <c:pt idx="9">
                  <c:v>1.2814999999999999</c:v>
                </c:pt>
                <c:pt idx="10">
                  <c:v>1.2607999999999999</c:v>
                </c:pt>
                <c:pt idx="11">
                  <c:v>1.2787499999999998</c:v>
                </c:pt>
                <c:pt idx="12">
                  <c:v>1.3155625</c:v>
                </c:pt>
                <c:pt idx="13">
                  <c:v>1.3760416666666666</c:v>
                </c:pt>
                <c:pt idx="14">
                  <c:v>1.4475208333333334</c:v>
                </c:pt>
                <c:pt idx="15">
                  <c:v>1.5445</c:v>
                </c:pt>
                <c:pt idx="16">
                  <c:v>1.5464791666666668</c:v>
                </c:pt>
                <c:pt idx="17">
                  <c:v>1.4529583333333336</c:v>
                </c:pt>
                <c:pt idx="18">
                  <c:v>1.4479583333333335</c:v>
                </c:pt>
                <c:pt idx="19">
                  <c:v>1.4504208333333333</c:v>
                </c:pt>
                <c:pt idx="20">
                  <c:v>1.4318833333333332</c:v>
                </c:pt>
                <c:pt idx="21">
                  <c:v>1.4988458333333332</c:v>
                </c:pt>
                <c:pt idx="22">
                  <c:v>1.5668083333333336</c:v>
                </c:pt>
                <c:pt idx="23">
                  <c:v>1.4977708333333335</c:v>
                </c:pt>
                <c:pt idx="24">
                  <c:v>1.4242708333333334</c:v>
                </c:pt>
                <c:pt idx="25">
                  <c:v>1.5872333333333335</c:v>
                </c:pt>
                <c:pt idx="26">
                  <c:v>1.5691958333333333</c:v>
                </c:pt>
                <c:pt idx="27">
                  <c:v>1.4961583333333333</c:v>
                </c:pt>
                <c:pt idx="28">
                  <c:v>1.4681208333333333</c:v>
                </c:pt>
                <c:pt idx="29">
                  <c:v>1.5825833333333332</c:v>
                </c:pt>
                <c:pt idx="30">
                  <c:v>1.6195833333333332</c:v>
                </c:pt>
                <c:pt idx="31">
                  <c:v>1.7176333333333331</c:v>
                </c:pt>
                <c:pt idx="32">
                  <c:v>1.8751833333333332</c:v>
                </c:pt>
                <c:pt idx="33">
                  <c:v>1.7797333333333332</c:v>
                </c:pt>
                <c:pt idx="34">
                  <c:v>1.6602833333333333</c:v>
                </c:pt>
                <c:pt idx="35">
                  <c:v>1.5728333333333335</c:v>
                </c:pt>
                <c:pt idx="36">
                  <c:v>1.5478333333333332</c:v>
                </c:pt>
                <c:pt idx="37">
                  <c:v>1.5578833333333333</c:v>
                </c:pt>
                <c:pt idx="38">
                  <c:v>1.6229333333333331</c:v>
                </c:pt>
                <c:pt idx="39">
                  <c:v>1.5819833333333333</c:v>
                </c:pt>
                <c:pt idx="40">
                  <c:v>1.5380333333333334</c:v>
                </c:pt>
                <c:pt idx="41">
                  <c:v>1.6405833333333333</c:v>
                </c:pt>
                <c:pt idx="42">
                  <c:v>1.7320833333333328</c:v>
                </c:pt>
                <c:pt idx="43">
                  <c:v>1.803525</c:v>
                </c:pt>
                <c:pt idx="44">
                  <c:v>1.8564666666666667</c:v>
                </c:pt>
                <c:pt idx="45">
                  <c:v>1.6594083333333329</c:v>
                </c:pt>
                <c:pt idx="46">
                  <c:v>1.5548499999999998</c:v>
                </c:pt>
                <c:pt idx="47">
                  <c:v>1.5302916666666666</c:v>
                </c:pt>
                <c:pt idx="48">
                  <c:v>1.4922916666666666</c:v>
                </c:pt>
                <c:pt idx="49">
                  <c:v>1.4557333333333331</c:v>
                </c:pt>
                <c:pt idx="50">
                  <c:v>1.478675</c:v>
                </c:pt>
                <c:pt idx="51">
                  <c:v>1.6866166666666667</c:v>
                </c:pt>
                <c:pt idx="52">
                  <c:v>1.6145583333333333</c:v>
                </c:pt>
                <c:pt idx="53">
                  <c:v>1.6149999999999998</c:v>
                </c:pt>
                <c:pt idx="54">
                  <c:v>1.6464999999999996</c:v>
                </c:pt>
                <c:pt idx="55">
                  <c:v>1.5925</c:v>
                </c:pt>
                <c:pt idx="56">
                  <c:v>1.5105</c:v>
                </c:pt>
                <c:pt idx="57">
                  <c:v>1.355</c:v>
                </c:pt>
                <c:pt idx="58">
                  <c:v>1.3374999999999999</c:v>
                </c:pt>
                <c:pt idx="59">
                  <c:v>1.2925</c:v>
                </c:pt>
                <c:pt idx="60">
                  <c:v>1.2685</c:v>
                </c:pt>
                <c:pt idx="61">
                  <c:v>1.3</c:v>
                </c:pt>
                <c:pt idx="62">
                  <c:v>1.3965000000000001</c:v>
                </c:pt>
                <c:pt idx="63">
                  <c:v>1.4149999999999998</c:v>
                </c:pt>
                <c:pt idx="64">
                  <c:v>1.4</c:v>
                </c:pt>
                <c:pt idx="65">
                  <c:v>1.4684999999999997</c:v>
                </c:pt>
                <c:pt idx="66">
                  <c:v>1.5375000000000001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66815872"/>
        <c:axId val="266816264"/>
      </c:lineChart>
      <c:catAx>
        <c:axId val="26681587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 rot="0"/>
          <a:lstStyle/>
          <a:p>
            <a:pPr>
              <a:defRPr sz="1600"/>
            </a:pPr>
            <a:endParaRPr lang="fr-FR"/>
          </a:p>
        </c:txPr>
        <c:crossAx val="266816264"/>
        <c:crosses val="autoZero"/>
        <c:auto val="1"/>
        <c:lblAlgn val="ctr"/>
        <c:lblOffset val="100"/>
        <c:tickLblSkip val="6"/>
        <c:tickMarkSkip val="12"/>
        <c:noMultiLvlLbl val="0"/>
      </c:catAx>
      <c:valAx>
        <c:axId val="266816264"/>
        <c:scaling>
          <c:orientation val="minMax"/>
          <c:max val="1.9"/>
          <c:min val="1.1000000000000001"/>
        </c:scaling>
        <c:delete val="0"/>
        <c:axPos val="l"/>
        <c:majorGridlines/>
        <c:numFmt formatCode="#,##0.00" sourceLinked="0"/>
        <c:majorTickMark val="out"/>
        <c:minorTickMark val="none"/>
        <c:tickLblPos val="nextTo"/>
        <c:crossAx val="2668158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30523686868686867"/>
          <c:y val="0.53284920634920629"/>
          <c:w val="0.42451363636363637"/>
          <c:h val="0.34656309523809525"/>
        </c:manualLayout>
      </c:layout>
      <c:overlay val="0"/>
    </c:legend>
    <c:plotVisOnly val="1"/>
    <c:dispBlanksAs val="gap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1400">
          <a:latin typeface="Arial Narrow" panose="020B0606020202030204" pitchFamily="34" charset="0"/>
        </a:defRPr>
      </a:pPr>
      <a:endParaRPr lang="fr-FR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6363" cy="511731"/>
          </a:xfrm>
          <a:prstGeom prst="rect">
            <a:avLst/>
          </a:prstGeom>
        </p:spPr>
        <p:txBody>
          <a:bodyPr vert="horz" lIns="99040" tIns="49520" rIns="99040" bIns="495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1295" y="1"/>
            <a:ext cx="3076363" cy="511731"/>
          </a:xfrm>
          <a:prstGeom prst="rect">
            <a:avLst/>
          </a:prstGeom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</a:defRPr>
            </a:lvl1pPr>
          </a:lstStyle>
          <a:p>
            <a:fld id="{7F4483E6-1BEE-46A0-BCF6-545996CCBF55}" type="datetime1">
              <a:rPr lang="fr-FR"/>
              <a:pPr/>
              <a:t>26/08/2015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9721107"/>
            <a:ext cx="3076363" cy="511731"/>
          </a:xfrm>
          <a:prstGeom prst="rect">
            <a:avLst/>
          </a:prstGeom>
        </p:spPr>
        <p:txBody>
          <a:bodyPr vert="horz" lIns="99040" tIns="49520" rIns="99040" bIns="495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295" y="9721107"/>
            <a:ext cx="3076363" cy="511731"/>
          </a:xfrm>
          <a:prstGeom prst="rect">
            <a:avLst/>
          </a:prstGeom>
        </p:spPr>
        <p:txBody>
          <a:bodyPr vert="horz" wrap="square" lIns="99040" tIns="49520" rIns="99040" bIns="49520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</a:defRPr>
            </a:lvl1pPr>
          </a:lstStyle>
          <a:p>
            <a:fld id="{D3CF342A-73C7-4200-A4AA-8B5107CF58C3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211147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6363" cy="511731"/>
          </a:xfrm>
          <a:prstGeom prst="rect">
            <a:avLst/>
          </a:prstGeom>
        </p:spPr>
        <p:txBody>
          <a:bodyPr vert="horz" lIns="99040" tIns="49520" rIns="99040" bIns="495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295" y="1"/>
            <a:ext cx="3076363" cy="511731"/>
          </a:xfrm>
          <a:prstGeom prst="rect">
            <a:avLst/>
          </a:prstGeom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</a:defRPr>
            </a:lvl1pPr>
          </a:lstStyle>
          <a:p>
            <a:fld id="{8BA86DA0-FEDF-41C2-87B5-A4120FA0F7F7}" type="datetime1">
              <a:rPr lang="fr-FR"/>
              <a:pPr/>
              <a:t>26/08/2015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0" tIns="49520" rIns="99040" bIns="495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931" y="4861442"/>
            <a:ext cx="5679440" cy="4605576"/>
          </a:xfrm>
          <a:prstGeom prst="rect">
            <a:avLst/>
          </a:prstGeom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721107"/>
            <a:ext cx="3076363" cy="511731"/>
          </a:xfrm>
          <a:prstGeom prst="rect">
            <a:avLst/>
          </a:prstGeom>
        </p:spPr>
        <p:txBody>
          <a:bodyPr vert="horz" lIns="99040" tIns="49520" rIns="99040" bIns="495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295" y="9721107"/>
            <a:ext cx="3076363" cy="511731"/>
          </a:xfrm>
          <a:prstGeom prst="rect">
            <a:avLst/>
          </a:prstGeom>
        </p:spPr>
        <p:txBody>
          <a:bodyPr vert="horz" wrap="square" lIns="99040" tIns="49520" rIns="99040" bIns="49520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</a:defRPr>
            </a:lvl1pPr>
          </a:lstStyle>
          <a:p>
            <a:fld id="{D226654E-11B7-4C06-87C4-653A334F2B9E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74872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26654E-11B7-4C06-87C4-653A334F2B9E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2368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26654E-11B7-4C06-87C4-653A334F2B9E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44849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3937000"/>
            <a:ext cx="4833938" cy="738188"/>
          </a:xfrm>
          <a:prstGeom prst="rect">
            <a:avLst/>
          </a:prstGeom>
          <a:solidFill>
            <a:srgbClr val="9F092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pic>
        <p:nvPicPr>
          <p:cNvPr id="5" name="Image 8" descr="cartouche_logo.wmf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5486400" y="566738"/>
            <a:ext cx="36576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 userDrawn="1"/>
        </p:nvSpPr>
        <p:spPr>
          <a:xfrm>
            <a:off x="0" y="2354265"/>
            <a:ext cx="9144000" cy="1582737"/>
          </a:xfrm>
          <a:prstGeom prst="rect">
            <a:avLst/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pic>
        <p:nvPicPr>
          <p:cNvPr id="7" name="Image 6" descr="ifip_blanc_rouge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6256338" y="444500"/>
            <a:ext cx="2335212" cy="106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8100" dir="2700000" algn="tl" rotWithShape="0">
              <a:srgbClr val="808080">
                <a:alpha val="42999"/>
              </a:srgbClr>
            </a:outerShdw>
          </a:effectLst>
        </p:spPr>
      </p:pic>
      <p:cxnSp>
        <p:nvCxnSpPr>
          <p:cNvPr id="8" name="Connecteur droit 7"/>
          <p:cNvCxnSpPr/>
          <p:nvPr userDrawn="1"/>
        </p:nvCxnSpPr>
        <p:spPr>
          <a:xfrm rot="5400000">
            <a:off x="377826" y="3271838"/>
            <a:ext cx="1328737" cy="1588"/>
          </a:xfrm>
          <a:prstGeom prst="line">
            <a:avLst/>
          </a:prstGeom>
          <a:ln w="12700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 userDrawn="1"/>
        </p:nvCxnSpPr>
        <p:spPr>
          <a:xfrm rot="5400000">
            <a:off x="742951" y="4233863"/>
            <a:ext cx="592137" cy="1588"/>
          </a:xfrm>
          <a:prstGeom prst="line">
            <a:avLst/>
          </a:prstGeom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Image 9" descr="metiers.png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4943476" y="3954465"/>
            <a:ext cx="3865563" cy="814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42989" y="2608526"/>
            <a:ext cx="7772400" cy="1328474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42990" y="3936999"/>
            <a:ext cx="3337452" cy="73859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1800" i="1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er 7"/>
          <p:cNvGrpSpPr>
            <a:grpSpLocks/>
          </p:cNvGrpSpPr>
          <p:nvPr userDrawn="1"/>
        </p:nvGrpSpPr>
        <p:grpSpPr bwMode="auto">
          <a:xfrm>
            <a:off x="6153150" y="6486525"/>
            <a:ext cx="2540000" cy="217488"/>
            <a:chOff x="5886450" y="6486525"/>
            <a:chExt cx="2540000" cy="216962"/>
          </a:xfrm>
        </p:grpSpPr>
        <p:sp>
          <p:nvSpPr>
            <p:cNvPr id="6" name="Rectangle 5"/>
            <p:cNvSpPr/>
            <p:nvPr userDrawn="1"/>
          </p:nvSpPr>
          <p:spPr>
            <a:xfrm>
              <a:off x="6102350" y="6486525"/>
              <a:ext cx="2324100" cy="216962"/>
            </a:xfrm>
            <a:prstGeom prst="rect">
              <a:avLst/>
            </a:prstGeom>
            <a:solidFill>
              <a:srgbClr val="9F092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  <p:sp>
          <p:nvSpPr>
            <p:cNvPr id="7" name="Triangle rectangle 6"/>
            <p:cNvSpPr/>
            <p:nvPr userDrawn="1"/>
          </p:nvSpPr>
          <p:spPr>
            <a:xfrm rot="16200000">
              <a:off x="5886711" y="6486264"/>
              <a:ext cx="215378" cy="215900"/>
            </a:xfrm>
            <a:prstGeom prst="rtTriangle">
              <a:avLst/>
            </a:prstGeom>
            <a:solidFill>
              <a:srgbClr val="9F092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sp>
        <p:nvSpPr>
          <p:cNvPr id="8" name="Ellipse 7"/>
          <p:cNvSpPr/>
          <p:nvPr userDrawn="1"/>
        </p:nvSpPr>
        <p:spPr>
          <a:xfrm>
            <a:off x="8597901" y="6413500"/>
            <a:ext cx="355600" cy="355600"/>
          </a:xfrm>
          <a:prstGeom prst="ellipse">
            <a:avLst/>
          </a:prstGeom>
          <a:solidFill>
            <a:srgbClr val="9F09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9" name="Rectangle 8"/>
          <p:cNvSpPr/>
          <p:nvPr userDrawn="1"/>
        </p:nvSpPr>
        <p:spPr>
          <a:xfrm flipH="1">
            <a:off x="1" y="6484940"/>
            <a:ext cx="3419475" cy="217487"/>
          </a:xfrm>
          <a:prstGeom prst="rect">
            <a:avLst/>
          </a:prstGeom>
          <a:solidFill>
            <a:srgbClr val="9F092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9144000" cy="939800"/>
          </a:xfrm>
          <a:prstGeom prst="rect">
            <a:avLst/>
          </a:prstGeom>
          <a:solidFill>
            <a:srgbClr val="20335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cxnSp>
        <p:nvCxnSpPr>
          <p:cNvPr id="11" name="Connecteur droit 10"/>
          <p:cNvCxnSpPr/>
          <p:nvPr userDrawn="1"/>
        </p:nvCxnSpPr>
        <p:spPr>
          <a:xfrm rot="5400000">
            <a:off x="96838" y="606425"/>
            <a:ext cx="665162" cy="1588"/>
          </a:xfrm>
          <a:prstGeom prst="line">
            <a:avLst/>
          </a:prstGeom>
          <a:ln w="12700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Image 11" descr="ifip_blanc_rouge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367588" y="177800"/>
            <a:ext cx="1547812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8100" dir="2700000" algn="tl" rotWithShape="0">
              <a:srgbClr val="808080">
                <a:alpha val="42999"/>
              </a:srgbClr>
            </a:outerShdw>
          </a:effectLst>
        </p:spPr>
      </p:pic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430214" y="2439465"/>
            <a:ext cx="8262936" cy="3787771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  <a:endParaRPr lang="fr-FR" noProof="0" dirty="0"/>
          </a:p>
        </p:txBody>
      </p:sp>
      <p:sp>
        <p:nvSpPr>
          <p:cNvPr id="21" name="Espace réservé du texte 20"/>
          <p:cNvSpPr>
            <a:spLocks noGrp="1"/>
          </p:cNvSpPr>
          <p:nvPr>
            <p:ph type="body" sz="quarter" idx="14"/>
          </p:nvPr>
        </p:nvSpPr>
        <p:spPr>
          <a:xfrm>
            <a:off x="430214" y="1389065"/>
            <a:ext cx="8262936" cy="947737"/>
          </a:xfrm>
        </p:spPr>
        <p:txBody>
          <a:bodyPr anchor="ctr">
            <a:normAutofit/>
          </a:bodyPr>
          <a:lstStyle>
            <a:lvl1pPr algn="ctr">
              <a:defRPr sz="2800" baseline="0"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20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"/>
            <a:ext cx="6747660" cy="9398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13" name="Espace réservé du numéro de diapositive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fld id="{135B6F70-75E4-435B-AC85-EA8DC1D5B02C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14" name="Espace réservé de la date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MAAF 27 août 2015</a:t>
            </a:r>
            <a:endParaRPr lang="fr-FR"/>
          </a:p>
        </p:txBody>
      </p:sp>
      <p:sp>
        <p:nvSpPr>
          <p:cNvPr id="15" name="Espace réservé du pied de page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i="1" dirty="0">
                <a:solidFill>
                  <a:srgbClr val="FFFFFF"/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r>
              <a:rPr lang="fr-FR" smtClean="0"/>
              <a:t>Contractualisation dans la filière porcine</a:t>
            </a:r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939800"/>
          </a:xfrm>
          <a:prstGeom prst="rect">
            <a:avLst/>
          </a:prstGeom>
          <a:solidFill>
            <a:srgbClr val="20335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cxnSp>
        <p:nvCxnSpPr>
          <p:cNvPr id="5" name="Connecteur droit 4"/>
          <p:cNvCxnSpPr/>
          <p:nvPr userDrawn="1"/>
        </p:nvCxnSpPr>
        <p:spPr>
          <a:xfrm rot="5400000">
            <a:off x="96838" y="606425"/>
            <a:ext cx="665162" cy="1588"/>
          </a:xfrm>
          <a:prstGeom prst="line">
            <a:avLst/>
          </a:prstGeom>
          <a:ln w="12700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Image 5" descr="ifip_blanc_rouge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367588" y="177800"/>
            <a:ext cx="1547812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8100" dir="2700000" algn="tl" rotWithShape="0">
              <a:srgbClr val="808080">
                <a:alpha val="42999"/>
              </a:srgbClr>
            </a:outerShdw>
          </a:effectLst>
        </p:spPr>
      </p:pic>
      <p:grpSp>
        <p:nvGrpSpPr>
          <p:cNvPr id="7" name="Grouper 10"/>
          <p:cNvGrpSpPr>
            <a:grpSpLocks/>
          </p:cNvGrpSpPr>
          <p:nvPr userDrawn="1"/>
        </p:nvGrpSpPr>
        <p:grpSpPr bwMode="auto">
          <a:xfrm>
            <a:off x="6153150" y="6486525"/>
            <a:ext cx="2540000" cy="217488"/>
            <a:chOff x="5886450" y="6486525"/>
            <a:chExt cx="2540000" cy="216962"/>
          </a:xfrm>
        </p:grpSpPr>
        <p:sp>
          <p:nvSpPr>
            <p:cNvPr id="8" name="Rectangle 7"/>
            <p:cNvSpPr/>
            <p:nvPr userDrawn="1"/>
          </p:nvSpPr>
          <p:spPr>
            <a:xfrm>
              <a:off x="6102350" y="6486525"/>
              <a:ext cx="2324100" cy="216962"/>
            </a:xfrm>
            <a:prstGeom prst="rect">
              <a:avLst/>
            </a:prstGeom>
            <a:solidFill>
              <a:srgbClr val="9F092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  <p:sp>
          <p:nvSpPr>
            <p:cNvPr id="9" name="Triangle rectangle 8"/>
            <p:cNvSpPr/>
            <p:nvPr userDrawn="1"/>
          </p:nvSpPr>
          <p:spPr>
            <a:xfrm rot="16200000">
              <a:off x="5886711" y="6486264"/>
              <a:ext cx="215378" cy="215900"/>
            </a:xfrm>
            <a:prstGeom prst="rtTriangle">
              <a:avLst/>
            </a:prstGeom>
            <a:solidFill>
              <a:srgbClr val="9F092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sp>
        <p:nvSpPr>
          <p:cNvPr id="10" name="Ellipse 9"/>
          <p:cNvSpPr/>
          <p:nvPr userDrawn="1"/>
        </p:nvSpPr>
        <p:spPr>
          <a:xfrm>
            <a:off x="8597901" y="6413500"/>
            <a:ext cx="355600" cy="355600"/>
          </a:xfrm>
          <a:prstGeom prst="ellipse">
            <a:avLst/>
          </a:prstGeom>
          <a:solidFill>
            <a:srgbClr val="9F09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1" name="Rectangle 10"/>
          <p:cNvSpPr/>
          <p:nvPr userDrawn="1"/>
        </p:nvSpPr>
        <p:spPr>
          <a:xfrm flipH="1">
            <a:off x="1" y="6484940"/>
            <a:ext cx="3419475" cy="217487"/>
          </a:xfrm>
          <a:prstGeom prst="rect">
            <a:avLst/>
          </a:prstGeom>
          <a:solidFill>
            <a:srgbClr val="9F092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20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"/>
            <a:ext cx="6747660" cy="9398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12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7FBDE5F-C7AB-43B1-85CA-5734AA3096A5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13" name="Espace réservé de la date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MAAF 27 août 2015</a:t>
            </a:r>
            <a:endParaRPr lang="fr-FR"/>
          </a:p>
        </p:txBody>
      </p:sp>
      <p:sp>
        <p:nvSpPr>
          <p:cNvPr id="14" name="Espace réservé du pied de page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Contractualisation dans la filière porcine</a:t>
            </a:r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r 6"/>
          <p:cNvGrpSpPr>
            <a:grpSpLocks/>
          </p:cNvGrpSpPr>
          <p:nvPr userDrawn="1"/>
        </p:nvGrpSpPr>
        <p:grpSpPr bwMode="auto">
          <a:xfrm>
            <a:off x="6153150" y="6486525"/>
            <a:ext cx="2540000" cy="217488"/>
            <a:chOff x="5886450" y="6486525"/>
            <a:chExt cx="2540000" cy="216962"/>
          </a:xfrm>
        </p:grpSpPr>
        <p:sp>
          <p:nvSpPr>
            <p:cNvPr id="5" name="Rectangle 4"/>
            <p:cNvSpPr/>
            <p:nvPr userDrawn="1"/>
          </p:nvSpPr>
          <p:spPr>
            <a:xfrm>
              <a:off x="6102350" y="6486525"/>
              <a:ext cx="2324100" cy="216962"/>
            </a:xfrm>
            <a:prstGeom prst="rect">
              <a:avLst/>
            </a:prstGeom>
            <a:solidFill>
              <a:srgbClr val="9F092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  <p:sp>
          <p:nvSpPr>
            <p:cNvPr id="6" name="Triangle rectangle 5"/>
            <p:cNvSpPr/>
            <p:nvPr userDrawn="1"/>
          </p:nvSpPr>
          <p:spPr>
            <a:xfrm rot="16200000">
              <a:off x="5886711" y="6486264"/>
              <a:ext cx="215378" cy="215900"/>
            </a:xfrm>
            <a:prstGeom prst="rtTriangle">
              <a:avLst/>
            </a:prstGeom>
            <a:solidFill>
              <a:srgbClr val="9F092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sp>
        <p:nvSpPr>
          <p:cNvPr id="7" name="Ellipse 6"/>
          <p:cNvSpPr/>
          <p:nvPr userDrawn="1"/>
        </p:nvSpPr>
        <p:spPr>
          <a:xfrm>
            <a:off x="8597901" y="6413500"/>
            <a:ext cx="355600" cy="355600"/>
          </a:xfrm>
          <a:prstGeom prst="ellipse">
            <a:avLst/>
          </a:prstGeom>
          <a:solidFill>
            <a:srgbClr val="9F09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8" name="Rectangle 7"/>
          <p:cNvSpPr/>
          <p:nvPr userDrawn="1"/>
        </p:nvSpPr>
        <p:spPr>
          <a:xfrm flipH="1">
            <a:off x="1" y="6484940"/>
            <a:ext cx="3419475" cy="217487"/>
          </a:xfrm>
          <a:prstGeom prst="rect">
            <a:avLst/>
          </a:prstGeom>
          <a:solidFill>
            <a:srgbClr val="9F092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1F53D7F-BB78-4C73-8344-C08F8DEB0043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10" name="Espace réservé de la date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MAAF 27 août 2015</a:t>
            </a:r>
            <a:endParaRPr lang="fr-FR"/>
          </a:p>
        </p:txBody>
      </p:sp>
      <p:sp>
        <p:nvSpPr>
          <p:cNvPr id="11" name="Espace réservé du pied de page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Contractualisation dans la filière porcine</a:t>
            </a:r>
            <a:endParaRPr 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 userDrawn="1"/>
        </p:nvSpPr>
        <p:spPr bwMode="auto">
          <a:xfrm rot="21185426">
            <a:off x="1001714" y="430213"/>
            <a:ext cx="3309937" cy="330993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auto">
          <a:xfrm rot="408614">
            <a:off x="4621214" y="314325"/>
            <a:ext cx="3309937" cy="330993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 rot="190626">
            <a:off x="1001714" y="3198813"/>
            <a:ext cx="3309937" cy="330993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 rot="20964319">
            <a:off x="4783139" y="3100389"/>
            <a:ext cx="3309937" cy="330993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4" name="Espace réservé pour une image  13"/>
          <p:cNvSpPr>
            <a:spLocks noGrp="1"/>
          </p:cNvSpPr>
          <p:nvPr>
            <p:ph type="pic" sz="quarter" idx="10"/>
          </p:nvPr>
        </p:nvSpPr>
        <p:spPr>
          <a:xfrm rot="21185426">
            <a:off x="1218074" y="679415"/>
            <a:ext cx="2852091" cy="2565284"/>
          </a:xfrm>
        </p:spPr>
        <p:txBody>
          <a:bodyPr rtlCol="0" anchor="ctr">
            <a:normAutofit/>
          </a:bodyPr>
          <a:lstStyle>
            <a:lvl1pPr algn="ctr">
              <a:buFontTx/>
              <a:buNone/>
              <a:defRPr sz="2000"/>
            </a:lvl1pPr>
          </a:lstStyle>
          <a:p>
            <a:pPr lvl="0"/>
            <a:r>
              <a:rPr lang="fr-FR" noProof="0" smtClean="0"/>
              <a:t>Cliquez sur l'icône pour ajouter une image</a:t>
            </a:r>
            <a:endParaRPr lang="fr-FR" noProof="0" dirty="0"/>
          </a:p>
        </p:txBody>
      </p:sp>
      <p:sp>
        <p:nvSpPr>
          <p:cNvPr id="21" name="Espace réservé pour une image  13"/>
          <p:cNvSpPr>
            <a:spLocks noGrp="1"/>
          </p:cNvSpPr>
          <p:nvPr>
            <p:ph type="pic" sz="quarter" idx="11"/>
          </p:nvPr>
        </p:nvSpPr>
        <p:spPr>
          <a:xfrm rot="408614">
            <a:off x="4838422" y="563384"/>
            <a:ext cx="2852091" cy="2565284"/>
          </a:xfrm>
        </p:spPr>
        <p:txBody>
          <a:bodyPr rtlCol="0" anchor="ctr">
            <a:normAutofit/>
          </a:bodyPr>
          <a:lstStyle>
            <a:lvl1pPr algn="ctr">
              <a:buFontTx/>
              <a:buNone/>
              <a:defRPr sz="2000"/>
            </a:lvl1pPr>
          </a:lstStyle>
          <a:p>
            <a:pPr lvl="0"/>
            <a:r>
              <a:rPr lang="fr-FR" noProof="0" smtClean="0"/>
              <a:t>Cliquez sur l'icône pour ajouter une image</a:t>
            </a:r>
            <a:endParaRPr lang="fr-FR" noProof="0" dirty="0"/>
          </a:p>
        </p:txBody>
      </p:sp>
      <p:sp>
        <p:nvSpPr>
          <p:cNvPr id="23" name="Espace réservé pour une image  13"/>
          <p:cNvSpPr>
            <a:spLocks noGrp="1"/>
          </p:cNvSpPr>
          <p:nvPr>
            <p:ph type="pic" sz="quarter" idx="12"/>
          </p:nvPr>
        </p:nvSpPr>
        <p:spPr>
          <a:xfrm rot="190626">
            <a:off x="1218074" y="3448015"/>
            <a:ext cx="2852091" cy="2565284"/>
          </a:xfrm>
        </p:spPr>
        <p:txBody>
          <a:bodyPr rtlCol="0" anchor="ctr">
            <a:normAutofit/>
          </a:bodyPr>
          <a:lstStyle>
            <a:lvl1pPr algn="ctr">
              <a:buFontTx/>
              <a:buNone/>
              <a:defRPr sz="2000"/>
            </a:lvl1pPr>
          </a:lstStyle>
          <a:p>
            <a:pPr lvl="0"/>
            <a:r>
              <a:rPr lang="fr-FR" noProof="0" smtClean="0"/>
              <a:t>Cliquez sur l'icône pour ajouter une image</a:t>
            </a:r>
            <a:endParaRPr lang="fr-FR" noProof="0" dirty="0"/>
          </a:p>
        </p:txBody>
      </p:sp>
      <p:sp>
        <p:nvSpPr>
          <p:cNvPr id="25" name="Espace réservé pour une image  13"/>
          <p:cNvSpPr>
            <a:spLocks noGrp="1"/>
          </p:cNvSpPr>
          <p:nvPr>
            <p:ph type="pic" sz="quarter" idx="13"/>
          </p:nvPr>
        </p:nvSpPr>
        <p:spPr>
          <a:xfrm rot="20964319">
            <a:off x="4999295" y="3349804"/>
            <a:ext cx="2852091" cy="2565284"/>
          </a:xfrm>
        </p:spPr>
        <p:txBody>
          <a:bodyPr rtlCol="0" anchor="ctr">
            <a:normAutofit/>
          </a:bodyPr>
          <a:lstStyle>
            <a:lvl1pPr algn="ctr">
              <a:buFontTx/>
              <a:buNone/>
              <a:defRPr sz="2000"/>
            </a:lvl1pPr>
          </a:lstStyle>
          <a:p>
            <a:pPr lvl="0"/>
            <a:r>
              <a:rPr lang="fr-FR" noProof="0" smtClean="0"/>
              <a:t>Cliquez sur l'icône pour ajouter une image</a:t>
            </a:r>
            <a:endParaRPr lang="fr-FR" noProof="0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itre. Text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1407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909765"/>
            <a:ext cx="4002088" cy="3881437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graphique 3"/>
          <p:cNvSpPr>
            <a:spLocks noGrp="1"/>
          </p:cNvSpPr>
          <p:nvPr>
            <p:ph type="chart" sz="half" idx="2"/>
          </p:nvPr>
        </p:nvSpPr>
        <p:spPr>
          <a:xfrm>
            <a:off x="4611689" y="1909765"/>
            <a:ext cx="4003675" cy="3881437"/>
          </a:xfrm>
        </p:spPr>
        <p:txBody>
          <a:bodyPr/>
          <a:lstStyle/>
          <a:p>
            <a:pPr lvl="0"/>
            <a:endParaRPr lang="fr-FR" noProof="0" smtClean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>
  <p:cSld name="Titre. Diagramm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1407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graphique 2"/>
          <p:cNvSpPr>
            <a:spLocks noGrp="1"/>
          </p:cNvSpPr>
          <p:nvPr>
            <p:ph type="chart" sz="half" idx="1"/>
          </p:nvPr>
        </p:nvSpPr>
        <p:spPr>
          <a:xfrm>
            <a:off x="457200" y="1909765"/>
            <a:ext cx="4002088" cy="3881437"/>
          </a:xfrm>
        </p:spPr>
        <p:txBody>
          <a:bodyPr/>
          <a:lstStyle/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611689" y="1909765"/>
            <a:ext cx="4003675" cy="3881437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2354265"/>
            <a:ext cx="9144000" cy="1582737"/>
          </a:xfrm>
          <a:prstGeom prst="rect">
            <a:avLst/>
          </a:prstGeom>
          <a:solidFill>
            <a:srgbClr val="1C335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" name="Rectangle 2"/>
          <p:cNvSpPr/>
          <p:nvPr userDrawn="1"/>
        </p:nvSpPr>
        <p:spPr>
          <a:xfrm>
            <a:off x="0" y="3937000"/>
            <a:ext cx="4833938" cy="738188"/>
          </a:xfrm>
          <a:prstGeom prst="rect">
            <a:avLst/>
          </a:prstGeom>
          <a:solidFill>
            <a:srgbClr val="9F092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cxnSp>
        <p:nvCxnSpPr>
          <p:cNvPr id="4" name="Connecteur droit 3"/>
          <p:cNvCxnSpPr/>
          <p:nvPr userDrawn="1"/>
        </p:nvCxnSpPr>
        <p:spPr>
          <a:xfrm rot="5400000">
            <a:off x="377826" y="3271838"/>
            <a:ext cx="1328737" cy="1588"/>
          </a:xfrm>
          <a:prstGeom prst="line">
            <a:avLst/>
          </a:prstGeom>
          <a:ln w="12700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4"/>
          <p:cNvCxnSpPr/>
          <p:nvPr userDrawn="1"/>
        </p:nvCxnSpPr>
        <p:spPr>
          <a:xfrm rot="5400000">
            <a:off x="743744" y="4233069"/>
            <a:ext cx="590550" cy="1588"/>
          </a:xfrm>
          <a:prstGeom prst="line">
            <a:avLst/>
          </a:prstGeom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Image 11" descr="metiers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235075" y="3132138"/>
            <a:ext cx="3336925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ZoneTexte 6"/>
          <p:cNvSpPr txBox="1"/>
          <p:nvPr userDrawn="1"/>
        </p:nvSpPr>
        <p:spPr>
          <a:xfrm>
            <a:off x="1160464" y="2489200"/>
            <a:ext cx="7102475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fr-FR" sz="3600">
                <a:solidFill>
                  <a:schemeClr val="bg1"/>
                </a:solidFill>
                <a:cs typeface="Arial" pitchFamily="34" charset="0"/>
              </a:rPr>
              <a:t>Merci de votre attention</a:t>
            </a:r>
          </a:p>
        </p:txBody>
      </p:sp>
      <p:sp>
        <p:nvSpPr>
          <p:cNvPr id="8" name="ZoneTexte 7"/>
          <p:cNvSpPr txBox="1"/>
          <p:nvPr userDrawn="1"/>
        </p:nvSpPr>
        <p:spPr>
          <a:xfrm>
            <a:off x="1235075" y="3998915"/>
            <a:ext cx="3216275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fr-FR" sz="2800">
                <a:solidFill>
                  <a:schemeClr val="bg1"/>
                </a:solidFill>
                <a:cs typeface="Arial" pitchFamily="34" charset="0"/>
              </a:rPr>
              <a:t>www.ifip.asso.fr</a:t>
            </a:r>
          </a:p>
        </p:txBody>
      </p:sp>
      <p:pic>
        <p:nvPicPr>
          <p:cNvPr id="9" name="Image 8" descr="ifip_blanc_rouge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6434138" y="2608265"/>
            <a:ext cx="2335212" cy="106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8100" dir="2700000" algn="tl" rotWithShape="0">
              <a:srgbClr val="808080">
                <a:alpha val="42999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939800"/>
          </a:xfrm>
          <a:prstGeom prst="rect">
            <a:avLst/>
          </a:prstGeom>
          <a:solidFill>
            <a:srgbClr val="20335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cxnSp>
        <p:nvCxnSpPr>
          <p:cNvPr id="5" name="Connecteur droit 4"/>
          <p:cNvCxnSpPr/>
          <p:nvPr userDrawn="1"/>
        </p:nvCxnSpPr>
        <p:spPr>
          <a:xfrm rot="5400000">
            <a:off x="96838" y="606425"/>
            <a:ext cx="665162" cy="1588"/>
          </a:xfrm>
          <a:prstGeom prst="line">
            <a:avLst/>
          </a:prstGeom>
          <a:ln w="12700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Image 5" descr="ifip_blanc_rouge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367588" y="177800"/>
            <a:ext cx="1547812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8100" dir="2700000" algn="tl" rotWithShape="0">
              <a:srgbClr val="808080">
                <a:alpha val="42999"/>
              </a:srgbClr>
            </a:outerShdw>
          </a:effectLst>
        </p:spPr>
      </p:pic>
      <p:grpSp>
        <p:nvGrpSpPr>
          <p:cNvPr id="7" name="Grouper 23"/>
          <p:cNvGrpSpPr>
            <a:grpSpLocks/>
          </p:cNvGrpSpPr>
          <p:nvPr userDrawn="1"/>
        </p:nvGrpSpPr>
        <p:grpSpPr bwMode="auto">
          <a:xfrm>
            <a:off x="6153150" y="6486525"/>
            <a:ext cx="2540000" cy="217488"/>
            <a:chOff x="5886450" y="6486525"/>
            <a:chExt cx="2540000" cy="216962"/>
          </a:xfrm>
        </p:grpSpPr>
        <p:sp>
          <p:nvSpPr>
            <p:cNvPr id="8" name="Rectangle 7"/>
            <p:cNvSpPr/>
            <p:nvPr userDrawn="1"/>
          </p:nvSpPr>
          <p:spPr>
            <a:xfrm>
              <a:off x="6102350" y="6486525"/>
              <a:ext cx="2324100" cy="216962"/>
            </a:xfrm>
            <a:prstGeom prst="rect">
              <a:avLst/>
            </a:prstGeom>
            <a:solidFill>
              <a:srgbClr val="9F092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  <p:sp>
          <p:nvSpPr>
            <p:cNvPr id="9" name="Triangle rectangle 8"/>
            <p:cNvSpPr/>
            <p:nvPr userDrawn="1"/>
          </p:nvSpPr>
          <p:spPr>
            <a:xfrm rot="16200000">
              <a:off x="5886711" y="6486264"/>
              <a:ext cx="215378" cy="215900"/>
            </a:xfrm>
            <a:prstGeom prst="rtTriangle">
              <a:avLst/>
            </a:prstGeom>
            <a:solidFill>
              <a:srgbClr val="9F092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sp>
        <p:nvSpPr>
          <p:cNvPr id="10" name="Ellipse 9"/>
          <p:cNvSpPr/>
          <p:nvPr userDrawn="1"/>
        </p:nvSpPr>
        <p:spPr>
          <a:xfrm>
            <a:off x="8597901" y="6413500"/>
            <a:ext cx="355600" cy="355600"/>
          </a:xfrm>
          <a:prstGeom prst="ellipse">
            <a:avLst/>
          </a:prstGeom>
          <a:solidFill>
            <a:srgbClr val="9F09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1" name="Rectangle 10"/>
          <p:cNvSpPr/>
          <p:nvPr userDrawn="1"/>
        </p:nvSpPr>
        <p:spPr>
          <a:xfrm flipH="1">
            <a:off x="1" y="6484940"/>
            <a:ext cx="3419475" cy="217487"/>
          </a:xfrm>
          <a:prstGeom prst="rect">
            <a:avLst/>
          </a:prstGeom>
          <a:solidFill>
            <a:srgbClr val="9F092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468" y="939803"/>
            <a:ext cx="8715532" cy="5054597"/>
          </a:xfrm>
          <a:noFill/>
        </p:spPr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  <a:lvl2pPr>
              <a:defRPr>
                <a:solidFill>
                  <a:srgbClr val="1C3357"/>
                </a:solidFill>
              </a:defRPr>
            </a:lvl2pPr>
            <a:lvl3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</p:txBody>
      </p:sp>
      <p:sp>
        <p:nvSpPr>
          <p:cNvPr id="21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"/>
            <a:ext cx="6747660" cy="9398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12" name="Espace réservé du numéro de diapositive 5"/>
          <p:cNvSpPr>
            <a:spLocks noGrp="1"/>
          </p:cNvSpPr>
          <p:nvPr>
            <p:ph type="sldNum" sz="quarter" idx="10"/>
          </p:nvPr>
        </p:nvSpPr>
        <p:spPr>
          <a:xfrm>
            <a:off x="8610600" y="6486525"/>
            <a:ext cx="355600" cy="215900"/>
          </a:xfrm>
        </p:spPr>
        <p:txBody>
          <a:bodyPr/>
          <a:lstStyle>
            <a:lvl1pPr>
              <a:defRPr/>
            </a:lvl1pPr>
          </a:lstStyle>
          <a:p>
            <a:fld id="{C3B646CB-F028-4E4B-84B4-50EFE174D9EE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13" name="Espace réservé de la date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MAAF 27 août 2015</a:t>
            </a:r>
            <a:endParaRPr lang="fr-FR" dirty="0"/>
          </a:p>
        </p:txBody>
      </p:sp>
      <p:sp>
        <p:nvSpPr>
          <p:cNvPr id="14" name="Espace réservé du pied de page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Contractualisation dans la filière porcine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939800"/>
          </a:xfrm>
          <a:prstGeom prst="rect">
            <a:avLst/>
          </a:prstGeom>
          <a:solidFill>
            <a:srgbClr val="20335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cxnSp>
        <p:nvCxnSpPr>
          <p:cNvPr id="5" name="Connecteur droit 4"/>
          <p:cNvCxnSpPr/>
          <p:nvPr userDrawn="1"/>
        </p:nvCxnSpPr>
        <p:spPr>
          <a:xfrm rot="5400000">
            <a:off x="96838" y="606425"/>
            <a:ext cx="665162" cy="1588"/>
          </a:xfrm>
          <a:prstGeom prst="line">
            <a:avLst/>
          </a:prstGeom>
          <a:ln w="12700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Image 5" descr="ifip_blanc_rouge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367588" y="177800"/>
            <a:ext cx="1547812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8100" dir="2700000" algn="tl" rotWithShape="0">
              <a:srgbClr val="808080">
                <a:alpha val="42999"/>
              </a:srgbClr>
            </a:outerShdw>
          </a:effectLst>
        </p:spPr>
      </p:pic>
      <p:grpSp>
        <p:nvGrpSpPr>
          <p:cNvPr id="7" name="Grouper 10"/>
          <p:cNvGrpSpPr>
            <a:grpSpLocks/>
          </p:cNvGrpSpPr>
          <p:nvPr userDrawn="1"/>
        </p:nvGrpSpPr>
        <p:grpSpPr bwMode="auto">
          <a:xfrm>
            <a:off x="6153150" y="6486525"/>
            <a:ext cx="2540000" cy="217488"/>
            <a:chOff x="5886450" y="6486525"/>
            <a:chExt cx="2540000" cy="216962"/>
          </a:xfrm>
        </p:grpSpPr>
        <p:sp>
          <p:nvSpPr>
            <p:cNvPr id="8" name="Rectangle 7"/>
            <p:cNvSpPr/>
            <p:nvPr userDrawn="1"/>
          </p:nvSpPr>
          <p:spPr>
            <a:xfrm>
              <a:off x="6102350" y="6486525"/>
              <a:ext cx="2324100" cy="216962"/>
            </a:xfrm>
            <a:prstGeom prst="rect">
              <a:avLst/>
            </a:prstGeom>
            <a:solidFill>
              <a:srgbClr val="9F092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  <p:sp>
          <p:nvSpPr>
            <p:cNvPr id="9" name="Triangle rectangle 8"/>
            <p:cNvSpPr/>
            <p:nvPr userDrawn="1"/>
          </p:nvSpPr>
          <p:spPr>
            <a:xfrm rot="16200000">
              <a:off x="5886711" y="6486264"/>
              <a:ext cx="215378" cy="215900"/>
            </a:xfrm>
            <a:prstGeom prst="rtTriangle">
              <a:avLst/>
            </a:prstGeom>
            <a:solidFill>
              <a:srgbClr val="9F092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sp>
        <p:nvSpPr>
          <p:cNvPr id="10" name="Ellipse 9"/>
          <p:cNvSpPr/>
          <p:nvPr userDrawn="1"/>
        </p:nvSpPr>
        <p:spPr>
          <a:xfrm>
            <a:off x="8597901" y="6413500"/>
            <a:ext cx="355600" cy="355600"/>
          </a:xfrm>
          <a:prstGeom prst="ellipse">
            <a:avLst/>
          </a:prstGeom>
          <a:solidFill>
            <a:srgbClr val="9F09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1" name="Rectangle 10"/>
          <p:cNvSpPr/>
          <p:nvPr userDrawn="1"/>
        </p:nvSpPr>
        <p:spPr>
          <a:xfrm flipH="1">
            <a:off x="1" y="6484940"/>
            <a:ext cx="3419475" cy="217487"/>
          </a:xfrm>
          <a:prstGeom prst="rect">
            <a:avLst/>
          </a:prstGeom>
          <a:solidFill>
            <a:srgbClr val="9F092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3" name="Espace réservé du texte 22"/>
          <p:cNvSpPr>
            <a:spLocks noGrp="1"/>
          </p:cNvSpPr>
          <p:nvPr>
            <p:ph type="body" sz="quarter" idx="14"/>
          </p:nvPr>
        </p:nvSpPr>
        <p:spPr>
          <a:xfrm>
            <a:off x="430216" y="1955802"/>
            <a:ext cx="8262934" cy="3183467"/>
          </a:xfrm>
          <a:ln>
            <a:noFill/>
          </a:ln>
        </p:spPr>
        <p:txBody>
          <a:bodyPr/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19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"/>
            <a:ext cx="6747660" cy="9398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12" name="Espace réservé de la date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MAAF 27 août 2015</a:t>
            </a:r>
            <a:endParaRPr lang="fr-FR" dirty="0"/>
          </a:p>
        </p:txBody>
      </p:sp>
      <p:sp>
        <p:nvSpPr>
          <p:cNvPr id="13" name="Espace réservé du pied de page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Contractualisation dans la filière porcine</a:t>
            </a:r>
            <a:endParaRPr lang="fr-FR" dirty="0"/>
          </a:p>
        </p:txBody>
      </p:sp>
      <p:sp>
        <p:nvSpPr>
          <p:cNvPr id="14" name="Espace réservé du numéro de diapositive 5"/>
          <p:cNvSpPr>
            <a:spLocks noGrp="1"/>
          </p:cNvSpPr>
          <p:nvPr>
            <p:ph type="sldNum" sz="quarter" idx="17"/>
          </p:nvPr>
        </p:nvSpPr>
        <p:spPr>
          <a:xfrm>
            <a:off x="8610600" y="6486525"/>
            <a:ext cx="355600" cy="215900"/>
          </a:xfrm>
        </p:spPr>
        <p:txBody>
          <a:bodyPr/>
          <a:lstStyle>
            <a:lvl1pPr>
              <a:defRPr/>
            </a:lvl1pPr>
          </a:lstStyle>
          <a:p>
            <a:fld id="{B238DD41-EB29-484E-B52C-F9CC7FD35D38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939800"/>
          </a:xfrm>
          <a:prstGeom prst="rect">
            <a:avLst/>
          </a:prstGeom>
          <a:solidFill>
            <a:srgbClr val="20335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cxnSp>
        <p:nvCxnSpPr>
          <p:cNvPr id="6" name="Connecteur droit 5"/>
          <p:cNvCxnSpPr/>
          <p:nvPr userDrawn="1"/>
        </p:nvCxnSpPr>
        <p:spPr>
          <a:xfrm rot="5400000">
            <a:off x="96838" y="606425"/>
            <a:ext cx="665162" cy="1588"/>
          </a:xfrm>
          <a:prstGeom prst="line">
            <a:avLst/>
          </a:prstGeom>
          <a:ln w="12700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Image 6" descr="ifip_blanc_rouge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367588" y="177800"/>
            <a:ext cx="1547812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8100" dir="2700000" algn="tl" rotWithShape="0">
              <a:srgbClr val="808080">
                <a:alpha val="42999"/>
              </a:srgbClr>
            </a:outerShdw>
          </a:effectLst>
        </p:spPr>
      </p:pic>
      <p:grpSp>
        <p:nvGrpSpPr>
          <p:cNvPr id="8" name="Grouper 11"/>
          <p:cNvGrpSpPr>
            <a:grpSpLocks/>
          </p:cNvGrpSpPr>
          <p:nvPr userDrawn="1"/>
        </p:nvGrpSpPr>
        <p:grpSpPr bwMode="auto">
          <a:xfrm>
            <a:off x="6153150" y="6486525"/>
            <a:ext cx="2540000" cy="217488"/>
            <a:chOff x="5886450" y="6486525"/>
            <a:chExt cx="2540000" cy="216962"/>
          </a:xfrm>
        </p:grpSpPr>
        <p:sp>
          <p:nvSpPr>
            <p:cNvPr id="9" name="Rectangle 8"/>
            <p:cNvSpPr/>
            <p:nvPr userDrawn="1"/>
          </p:nvSpPr>
          <p:spPr>
            <a:xfrm>
              <a:off x="6102350" y="6486525"/>
              <a:ext cx="2324100" cy="216962"/>
            </a:xfrm>
            <a:prstGeom prst="rect">
              <a:avLst/>
            </a:prstGeom>
            <a:solidFill>
              <a:srgbClr val="9F092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  <p:sp>
          <p:nvSpPr>
            <p:cNvPr id="10" name="Triangle rectangle 9"/>
            <p:cNvSpPr/>
            <p:nvPr userDrawn="1"/>
          </p:nvSpPr>
          <p:spPr>
            <a:xfrm rot="16200000">
              <a:off x="5886711" y="6486264"/>
              <a:ext cx="215378" cy="215900"/>
            </a:xfrm>
            <a:prstGeom prst="rtTriangle">
              <a:avLst/>
            </a:prstGeom>
            <a:solidFill>
              <a:srgbClr val="9F092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sp>
        <p:nvSpPr>
          <p:cNvPr id="11" name="Ellipse 10"/>
          <p:cNvSpPr/>
          <p:nvPr userDrawn="1"/>
        </p:nvSpPr>
        <p:spPr>
          <a:xfrm>
            <a:off x="8597901" y="6413500"/>
            <a:ext cx="355600" cy="355600"/>
          </a:xfrm>
          <a:prstGeom prst="ellipse">
            <a:avLst/>
          </a:prstGeom>
          <a:solidFill>
            <a:srgbClr val="9F09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2" name="Rectangle 11"/>
          <p:cNvSpPr/>
          <p:nvPr userDrawn="1"/>
        </p:nvSpPr>
        <p:spPr>
          <a:xfrm flipH="1">
            <a:off x="1" y="6484940"/>
            <a:ext cx="3419475" cy="217487"/>
          </a:xfrm>
          <a:prstGeom prst="rect">
            <a:avLst/>
          </a:prstGeom>
          <a:solidFill>
            <a:srgbClr val="9F092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16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"/>
            <a:ext cx="6747660" cy="9398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1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MAAF 27 août 2015</a:t>
            </a:r>
            <a:endParaRPr lang="fr-FR" dirty="0"/>
          </a:p>
        </p:txBody>
      </p:sp>
      <p:sp>
        <p:nvSpPr>
          <p:cNvPr id="1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Contractualisation dans la filière porcine</a:t>
            </a:r>
            <a:endParaRPr lang="fr-FR" dirty="0"/>
          </a:p>
        </p:txBody>
      </p:sp>
      <p:sp>
        <p:nvSpPr>
          <p:cNvPr id="15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486525"/>
            <a:ext cx="355600" cy="215900"/>
          </a:xfrm>
        </p:spPr>
        <p:txBody>
          <a:bodyPr/>
          <a:lstStyle>
            <a:lvl1pPr>
              <a:defRPr/>
            </a:lvl1pPr>
          </a:lstStyle>
          <a:p>
            <a:fld id="{0BA2FBE8-401A-4D07-B833-EC959E03BE21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939800"/>
          </a:xfrm>
          <a:prstGeom prst="rect">
            <a:avLst/>
          </a:prstGeom>
          <a:solidFill>
            <a:srgbClr val="20335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cxnSp>
        <p:nvCxnSpPr>
          <p:cNvPr id="8" name="Connecteur droit 7"/>
          <p:cNvCxnSpPr/>
          <p:nvPr userDrawn="1"/>
        </p:nvCxnSpPr>
        <p:spPr>
          <a:xfrm rot="5400000">
            <a:off x="96838" y="606425"/>
            <a:ext cx="665162" cy="1588"/>
          </a:xfrm>
          <a:prstGeom prst="line">
            <a:avLst/>
          </a:prstGeom>
          <a:ln w="12700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Image 8" descr="ifip_blanc_rouge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367588" y="177800"/>
            <a:ext cx="1547812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8100" dir="2700000" algn="tl" rotWithShape="0">
              <a:srgbClr val="808080">
                <a:alpha val="42999"/>
              </a:srgbClr>
            </a:outerShdw>
          </a:effectLst>
        </p:spPr>
      </p:pic>
      <p:grpSp>
        <p:nvGrpSpPr>
          <p:cNvPr id="10" name="Grouper 13"/>
          <p:cNvGrpSpPr>
            <a:grpSpLocks/>
          </p:cNvGrpSpPr>
          <p:nvPr userDrawn="1"/>
        </p:nvGrpSpPr>
        <p:grpSpPr bwMode="auto">
          <a:xfrm>
            <a:off x="6153150" y="6486525"/>
            <a:ext cx="2540000" cy="217488"/>
            <a:chOff x="5886450" y="6486525"/>
            <a:chExt cx="2540000" cy="216962"/>
          </a:xfrm>
        </p:grpSpPr>
        <p:sp>
          <p:nvSpPr>
            <p:cNvPr id="11" name="Rectangle 10"/>
            <p:cNvSpPr/>
            <p:nvPr userDrawn="1"/>
          </p:nvSpPr>
          <p:spPr>
            <a:xfrm>
              <a:off x="6102350" y="6486525"/>
              <a:ext cx="2324100" cy="216962"/>
            </a:xfrm>
            <a:prstGeom prst="rect">
              <a:avLst/>
            </a:prstGeom>
            <a:solidFill>
              <a:srgbClr val="9F092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  <p:sp>
          <p:nvSpPr>
            <p:cNvPr id="12" name="Triangle rectangle 11"/>
            <p:cNvSpPr/>
            <p:nvPr userDrawn="1"/>
          </p:nvSpPr>
          <p:spPr>
            <a:xfrm rot="16200000">
              <a:off x="5886711" y="6486264"/>
              <a:ext cx="215378" cy="215900"/>
            </a:xfrm>
            <a:prstGeom prst="rtTriangle">
              <a:avLst/>
            </a:prstGeom>
            <a:solidFill>
              <a:srgbClr val="9F092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sp>
        <p:nvSpPr>
          <p:cNvPr id="13" name="Ellipse 12"/>
          <p:cNvSpPr/>
          <p:nvPr userDrawn="1"/>
        </p:nvSpPr>
        <p:spPr>
          <a:xfrm>
            <a:off x="8597901" y="6413500"/>
            <a:ext cx="355600" cy="355600"/>
          </a:xfrm>
          <a:prstGeom prst="ellipse">
            <a:avLst/>
          </a:prstGeom>
          <a:solidFill>
            <a:srgbClr val="9F09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4" name="Rectangle 13"/>
          <p:cNvSpPr/>
          <p:nvPr userDrawn="1"/>
        </p:nvSpPr>
        <p:spPr>
          <a:xfrm flipH="1">
            <a:off x="1" y="6484940"/>
            <a:ext cx="3419475" cy="217487"/>
          </a:xfrm>
          <a:prstGeom prst="rect">
            <a:avLst/>
          </a:prstGeom>
          <a:solidFill>
            <a:srgbClr val="9F092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18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"/>
            <a:ext cx="6747660" cy="9398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1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MAAF 27 août 2015</a:t>
            </a:r>
            <a:endParaRPr lang="fr-FR"/>
          </a:p>
        </p:txBody>
      </p:sp>
      <p:sp>
        <p:nvSpPr>
          <p:cNvPr id="1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Contractualisation dans la filière porcine</a:t>
            </a:r>
            <a:endParaRPr lang="fr-FR"/>
          </a:p>
        </p:txBody>
      </p:sp>
      <p:sp>
        <p:nvSpPr>
          <p:cNvPr id="17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486525"/>
            <a:ext cx="355600" cy="215900"/>
          </a:xfrm>
        </p:spPr>
        <p:txBody>
          <a:bodyPr/>
          <a:lstStyle>
            <a:lvl1pPr>
              <a:defRPr/>
            </a:lvl1pPr>
          </a:lstStyle>
          <a:p>
            <a:fld id="{1949B2EE-2F73-453A-9A0B-BAC0F2106DAE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939800"/>
          </a:xfrm>
          <a:prstGeom prst="rect">
            <a:avLst/>
          </a:prstGeom>
          <a:solidFill>
            <a:srgbClr val="20335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cxnSp>
        <p:nvCxnSpPr>
          <p:cNvPr id="4" name="Connecteur droit 3"/>
          <p:cNvCxnSpPr/>
          <p:nvPr userDrawn="1"/>
        </p:nvCxnSpPr>
        <p:spPr>
          <a:xfrm rot="5400000">
            <a:off x="96838" y="606425"/>
            <a:ext cx="665162" cy="1588"/>
          </a:xfrm>
          <a:prstGeom prst="line">
            <a:avLst/>
          </a:prstGeom>
          <a:ln w="12700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Image 4" descr="ifip_blanc_rouge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367588" y="177800"/>
            <a:ext cx="1547812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8100" dir="2700000" algn="tl" rotWithShape="0">
              <a:srgbClr val="808080">
                <a:alpha val="42999"/>
              </a:srgbClr>
            </a:outerShdw>
          </a:effectLst>
        </p:spPr>
      </p:pic>
      <p:grpSp>
        <p:nvGrpSpPr>
          <p:cNvPr id="6" name="Grouper 8"/>
          <p:cNvGrpSpPr>
            <a:grpSpLocks/>
          </p:cNvGrpSpPr>
          <p:nvPr userDrawn="1"/>
        </p:nvGrpSpPr>
        <p:grpSpPr bwMode="auto">
          <a:xfrm>
            <a:off x="6153150" y="6486525"/>
            <a:ext cx="2540000" cy="217488"/>
            <a:chOff x="5886450" y="6486525"/>
            <a:chExt cx="2540000" cy="216962"/>
          </a:xfrm>
        </p:grpSpPr>
        <p:sp>
          <p:nvSpPr>
            <p:cNvPr id="7" name="Rectangle 6"/>
            <p:cNvSpPr/>
            <p:nvPr userDrawn="1"/>
          </p:nvSpPr>
          <p:spPr>
            <a:xfrm>
              <a:off x="6102350" y="6486525"/>
              <a:ext cx="2324100" cy="216962"/>
            </a:xfrm>
            <a:prstGeom prst="rect">
              <a:avLst/>
            </a:prstGeom>
            <a:solidFill>
              <a:srgbClr val="9F092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  <p:sp>
          <p:nvSpPr>
            <p:cNvPr id="8" name="Triangle rectangle 7"/>
            <p:cNvSpPr/>
            <p:nvPr userDrawn="1"/>
          </p:nvSpPr>
          <p:spPr>
            <a:xfrm rot="16200000">
              <a:off x="5886711" y="6486264"/>
              <a:ext cx="215378" cy="215900"/>
            </a:xfrm>
            <a:prstGeom prst="rtTriangle">
              <a:avLst/>
            </a:prstGeom>
            <a:solidFill>
              <a:srgbClr val="9F092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sp>
        <p:nvSpPr>
          <p:cNvPr id="9" name="Ellipse 8"/>
          <p:cNvSpPr/>
          <p:nvPr userDrawn="1"/>
        </p:nvSpPr>
        <p:spPr>
          <a:xfrm>
            <a:off x="8597901" y="6413500"/>
            <a:ext cx="355600" cy="355600"/>
          </a:xfrm>
          <a:prstGeom prst="ellipse">
            <a:avLst/>
          </a:prstGeom>
          <a:solidFill>
            <a:srgbClr val="9F09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10" name="Rectangle 9"/>
          <p:cNvSpPr/>
          <p:nvPr userDrawn="1"/>
        </p:nvSpPr>
        <p:spPr>
          <a:xfrm flipH="1">
            <a:off x="1" y="6484940"/>
            <a:ext cx="3419475" cy="217487"/>
          </a:xfrm>
          <a:prstGeom prst="rect">
            <a:avLst/>
          </a:prstGeom>
          <a:solidFill>
            <a:srgbClr val="9F092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8" name="Titr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smtClean="0"/>
              <a:t>Contractualisation dans la filière porcine</a:t>
            </a:r>
            <a:endParaRPr lang="fr-FR" dirty="0"/>
          </a:p>
        </p:txBody>
      </p:sp>
      <p:sp>
        <p:nvSpPr>
          <p:cNvPr id="20" name="Espace réservé de la date 1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MAAF 27 août 2015</a:t>
            </a:r>
            <a:endParaRPr lang="fr-FR" dirty="0"/>
          </a:p>
        </p:txBody>
      </p:sp>
      <p:sp>
        <p:nvSpPr>
          <p:cNvPr id="21" name="Espace réservé du numéro de diapositive 2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46B1F09-1340-477A-8672-6AD45A37DE59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er 7"/>
          <p:cNvGrpSpPr>
            <a:grpSpLocks/>
          </p:cNvGrpSpPr>
          <p:nvPr userDrawn="1"/>
        </p:nvGrpSpPr>
        <p:grpSpPr bwMode="auto">
          <a:xfrm>
            <a:off x="6153150" y="6486525"/>
            <a:ext cx="2540000" cy="217488"/>
            <a:chOff x="5886450" y="6486525"/>
            <a:chExt cx="2540000" cy="216962"/>
          </a:xfrm>
        </p:grpSpPr>
        <p:sp>
          <p:nvSpPr>
            <p:cNvPr id="6" name="Rectangle 5"/>
            <p:cNvSpPr/>
            <p:nvPr userDrawn="1"/>
          </p:nvSpPr>
          <p:spPr>
            <a:xfrm>
              <a:off x="6102350" y="6486525"/>
              <a:ext cx="2324100" cy="216962"/>
            </a:xfrm>
            <a:prstGeom prst="rect">
              <a:avLst/>
            </a:prstGeom>
            <a:solidFill>
              <a:srgbClr val="9F092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  <p:sp>
          <p:nvSpPr>
            <p:cNvPr id="7" name="Triangle rectangle 6"/>
            <p:cNvSpPr/>
            <p:nvPr userDrawn="1"/>
          </p:nvSpPr>
          <p:spPr>
            <a:xfrm rot="16200000">
              <a:off x="5886711" y="6486264"/>
              <a:ext cx="215378" cy="215900"/>
            </a:xfrm>
            <a:prstGeom prst="rtTriangle">
              <a:avLst/>
            </a:prstGeom>
            <a:solidFill>
              <a:srgbClr val="9F092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sp>
        <p:nvSpPr>
          <p:cNvPr id="8" name="Ellipse 7"/>
          <p:cNvSpPr/>
          <p:nvPr userDrawn="1"/>
        </p:nvSpPr>
        <p:spPr>
          <a:xfrm>
            <a:off x="8597901" y="6413500"/>
            <a:ext cx="355600" cy="355600"/>
          </a:xfrm>
          <a:prstGeom prst="ellipse">
            <a:avLst/>
          </a:prstGeom>
          <a:solidFill>
            <a:srgbClr val="9F09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9" name="Rectangle 8"/>
          <p:cNvSpPr/>
          <p:nvPr userDrawn="1"/>
        </p:nvSpPr>
        <p:spPr>
          <a:xfrm flipH="1">
            <a:off x="1" y="6484940"/>
            <a:ext cx="3419475" cy="217487"/>
          </a:xfrm>
          <a:prstGeom prst="rect">
            <a:avLst/>
          </a:prstGeom>
          <a:solidFill>
            <a:srgbClr val="9F092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0" name="Rectangle 9"/>
          <p:cNvSpPr/>
          <p:nvPr userDrawn="1"/>
        </p:nvSpPr>
        <p:spPr>
          <a:xfrm>
            <a:off x="457200" y="273050"/>
            <a:ext cx="3008313" cy="1104900"/>
          </a:xfrm>
          <a:prstGeom prst="rect">
            <a:avLst/>
          </a:prstGeom>
          <a:solidFill>
            <a:srgbClr val="20335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7" name="Espace réservé du texte 22"/>
          <p:cNvSpPr>
            <a:spLocks noGrp="1"/>
          </p:cNvSpPr>
          <p:nvPr>
            <p:ph type="body" sz="quarter" idx="13"/>
          </p:nvPr>
        </p:nvSpPr>
        <p:spPr>
          <a:xfrm>
            <a:off x="430215" y="274638"/>
            <a:ext cx="3035299" cy="1103312"/>
          </a:xfrm>
          <a:noFill/>
        </p:spPr>
        <p:txBody>
          <a:bodyPr>
            <a:normAutofit/>
          </a:bodyPr>
          <a:lstStyle>
            <a:lvl1pPr marL="0" algn="l">
              <a:buSzPct val="110000"/>
              <a:buFont typeface="Lucida Grande"/>
              <a:buNone/>
              <a:defRPr sz="1800">
                <a:solidFill>
                  <a:srgbClr val="FFFFFF"/>
                </a:solidFill>
              </a:defRPr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1" name="Espace réservé du numéro de diapositive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fld id="{FB9B2872-75D5-45FE-8914-DC34637B4FDA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12" name="Espace réservé de la date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MAAF 27 août 2015</a:t>
            </a:r>
            <a:endParaRPr lang="fr-FR"/>
          </a:p>
        </p:txBody>
      </p:sp>
      <p:sp>
        <p:nvSpPr>
          <p:cNvPr id="13" name="Espace réservé du pied de page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Contractualisation dans la filière porcine</a:t>
            </a:r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er 7"/>
          <p:cNvGrpSpPr>
            <a:grpSpLocks/>
          </p:cNvGrpSpPr>
          <p:nvPr userDrawn="1"/>
        </p:nvGrpSpPr>
        <p:grpSpPr bwMode="auto">
          <a:xfrm>
            <a:off x="6153150" y="6486525"/>
            <a:ext cx="2540000" cy="217488"/>
            <a:chOff x="5886450" y="6486525"/>
            <a:chExt cx="2540000" cy="216962"/>
          </a:xfrm>
        </p:grpSpPr>
        <p:sp>
          <p:nvSpPr>
            <p:cNvPr id="6" name="Rectangle 5"/>
            <p:cNvSpPr/>
            <p:nvPr userDrawn="1"/>
          </p:nvSpPr>
          <p:spPr>
            <a:xfrm>
              <a:off x="6102350" y="6486525"/>
              <a:ext cx="2324100" cy="216962"/>
            </a:xfrm>
            <a:prstGeom prst="rect">
              <a:avLst/>
            </a:prstGeom>
            <a:solidFill>
              <a:srgbClr val="9F092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  <p:sp>
          <p:nvSpPr>
            <p:cNvPr id="7" name="Triangle rectangle 6"/>
            <p:cNvSpPr/>
            <p:nvPr userDrawn="1"/>
          </p:nvSpPr>
          <p:spPr>
            <a:xfrm rot="16200000">
              <a:off x="5886711" y="6486264"/>
              <a:ext cx="215378" cy="215900"/>
            </a:xfrm>
            <a:prstGeom prst="rtTriangle">
              <a:avLst/>
            </a:prstGeom>
            <a:solidFill>
              <a:srgbClr val="9F092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sp>
        <p:nvSpPr>
          <p:cNvPr id="8" name="Ellipse 7"/>
          <p:cNvSpPr/>
          <p:nvPr userDrawn="1"/>
        </p:nvSpPr>
        <p:spPr>
          <a:xfrm>
            <a:off x="8597901" y="6413500"/>
            <a:ext cx="355600" cy="355600"/>
          </a:xfrm>
          <a:prstGeom prst="ellipse">
            <a:avLst/>
          </a:prstGeom>
          <a:solidFill>
            <a:srgbClr val="9F09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9" name="Rectangle 8"/>
          <p:cNvSpPr/>
          <p:nvPr userDrawn="1"/>
        </p:nvSpPr>
        <p:spPr>
          <a:xfrm flipH="1">
            <a:off x="1" y="6484940"/>
            <a:ext cx="3419475" cy="217487"/>
          </a:xfrm>
          <a:prstGeom prst="rect">
            <a:avLst/>
          </a:prstGeom>
          <a:solidFill>
            <a:srgbClr val="9F092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9144000" cy="939800"/>
          </a:xfrm>
          <a:prstGeom prst="rect">
            <a:avLst/>
          </a:prstGeom>
          <a:solidFill>
            <a:srgbClr val="20335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cxnSp>
        <p:nvCxnSpPr>
          <p:cNvPr id="11" name="Connecteur droit 10"/>
          <p:cNvCxnSpPr/>
          <p:nvPr userDrawn="1"/>
        </p:nvCxnSpPr>
        <p:spPr>
          <a:xfrm rot="5400000">
            <a:off x="96838" y="606425"/>
            <a:ext cx="665162" cy="1588"/>
          </a:xfrm>
          <a:prstGeom prst="line">
            <a:avLst/>
          </a:prstGeom>
          <a:ln w="12700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Image 11" descr="ifip_blanc_rouge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367588" y="177800"/>
            <a:ext cx="1547812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8100" dir="2700000" algn="tl" rotWithShape="0">
              <a:srgbClr val="808080">
                <a:alpha val="42999"/>
              </a:srgbClr>
            </a:outerShdw>
          </a:effectLst>
        </p:spPr>
      </p:pic>
      <p:sp>
        <p:nvSpPr>
          <p:cNvPr id="13" name="Espace réservé du titre 1"/>
          <p:cNvSpPr txBox="1">
            <a:spLocks/>
          </p:cNvSpPr>
          <p:nvPr userDrawn="1"/>
        </p:nvSpPr>
        <p:spPr>
          <a:xfrm>
            <a:off x="457200" y="274638"/>
            <a:ext cx="8229600" cy="66516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fr-FR" sz="3600">
                <a:solidFill>
                  <a:schemeClr val="bg1"/>
                </a:solidFill>
                <a:cs typeface="Arial" pitchFamily="34" charset="0"/>
              </a:rPr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1177138"/>
            <a:ext cx="5486400" cy="3787771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202240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4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F03A4FD-CD81-4737-853E-160A0173610D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15" name="Espace réservé de la date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MAAF 27 août 2015</a:t>
            </a:r>
            <a:endParaRPr lang="fr-FR"/>
          </a:p>
        </p:txBody>
      </p:sp>
      <p:sp>
        <p:nvSpPr>
          <p:cNvPr id="16" name="Espace réservé du pied de page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Contractualisation dans la filière porcine</a:t>
            </a:r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2"/>
            <a:ext cx="8686800" cy="5268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Entrez votre titre 1</a:t>
            </a:r>
          </a:p>
          <a:p>
            <a:pPr lvl="1"/>
            <a:r>
              <a:rPr lang="fr-FR" dirty="0" smtClean="0"/>
              <a:t>Entrez votre titre 2</a:t>
            </a:r>
          </a:p>
          <a:p>
            <a:pPr lvl="2"/>
            <a:r>
              <a:rPr lang="fr-FR" dirty="0" smtClean="0"/>
              <a:t>Entrez votre titre 3</a:t>
            </a:r>
          </a:p>
          <a:p>
            <a:pPr lvl="3"/>
            <a:endParaRPr lang="fr-FR" dirty="0" smtClean="0"/>
          </a:p>
        </p:txBody>
      </p:sp>
      <p:sp>
        <p:nvSpPr>
          <p:cNvPr id="1027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1" y="0"/>
            <a:ext cx="6746875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et modifiez le titre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7019926" y="6500813"/>
            <a:ext cx="184731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latin typeface="+mn-lt"/>
              <a:ea typeface="+mn-ea"/>
            </a:endParaRPr>
          </a:p>
        </p:txBody>
      </p:sp>
      <p:sp>
        <p:nvSpPr>
          <p:cNvPr id="23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486525"/>
            <a:ext cx="355600" cy="2286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FFFFFF"/>
                </a:solidFill>
                <a:cs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2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464301" y="6496357"/>
            <a:ext cx="2019300" cy="21748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 i="1">
                <a:solidFill>
                  <a:srgbClr val="FFFFFF"/>
                </a:solidFill>
                <a:latin typeface="Aril" charset="0"/>
              </a:defRPr>
            </a:lvl1pPr>
          </a:lstStyle>
          <a:p>
            <a:r>
              <a:rPr lang="fr-FR" smtClean="0"/>
              <a:t>MAAF 27 août 2015</a:t>
            </a:r>
            <a:endParaRPr lang="fr-FR" dirty="0"/>
          </a:p>
        </p:txBody>
      </p:sp>
      <p:sp>
        <p:nvSpPr>
          <p:cNvPr id="2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28625" y="6484940"/>
            <a:ext cx="2895600" cy="21748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 i="1">
                <a:solidFill>
                  <a:srgbClr val="FFFFFF"/>
                </a:solidFill>
                <a:cs typeface="Arial" pitchFamily="34" charset="0"/>
              </a:defRPr>
            </a:lvl1pPr>
          </a:lstStyle>
          <a:p>
            <a:r>
              <a:rPr lang="fr-FR" smtClean="0"/>
              <a:t>Contractualisation dans la filière porcine</a:t>
            </a:r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3" r:id="rId15"/>
    <p:sldLayoutId id="2147483694" r:id="rId16"/>
    <p:sldLayoutId id="2147483695" r:id="rId17"/>
    <p:sldLayoutId id="2147483698" r:id="rId18"/>
  </p:sldLayoutIdLst>
  <p:timing>
    <p:tnLst>
      <p:par>
        <p:cTn id="1" dur="indefinite" restart="never" nodeType="tmRoot"/>
      </p:par>
    </p:tnLst>
  </p:timing>
  <p:hf hdr="0"/>
  <p:txStyles>
    <p:titleStyle>
      <a:lvl1pPr algn="l" defTabSz="457200" rtl="0" eaLnBrk="1" fontAlgn="base" hangingPunct="1">
        <a:lnSpc>
          <a:spcPts val="3300"/>
        </a:lnSpc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Arial"/>
          <a:ea typeface="ＭＳ Ｐゴシック" pitchFamily="34" charset="-128"/>
          <a:cs typeface="Arial"/>
        </a:defRPr>
      </a:lvl1pPr>
      <a:lvl2pPr algn="l" defTabSz="457200" rtl="0" eaLnBrk="1" fontAlgn="base" hangingPunct="1">
        <a:lnSpc>
          <a:spcPts val="33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pitchFamily="34" charset="0"/>
          <a:ea typeface="ＭＳ Ｐゴシック" pitchFamily="34" charset="-128"/>
        </a:defRPr>
      </a:lvl2pPr>
      <a:lvl3pPr algn="l" defTabSz="457200" rtl="0" eaLnBrk="1" fontAlgn="base" hangingPunct="1">
        <a:lnSpc>
          <a:spcPts val="33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pitchFamily="34" charset="0"/>
          <a:ea typeface="ＭＳ Ｐゴシック" pitchFamily="34" charset="-128"/>
        </a:defRPr>
      </a:lvl3pPr>
      <a:lvl4pPr algn="l" defTabSz="457200" rtl="0" eaLnBrk="1" fontAlgn="base" hangingPunct="1">
        <a:lnSpc>
          <a:spcPts val="33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pitchFamily="34" charset="0"/>
          <a:ea typeface="ＭＳ Ｐゴシック" pitchFamily="34" charset="-128"/>
        </a:defRPr>
      </a:lvl4pPr>
      <a:lvl5pPr algn="l" defTabSz="457200" rtl="0" eaLnBrk="1" fontAlgn="base" hangingPunct="1">
        <a:lnSpc>
          <a:spcPts val="33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pitchFamily="34" charset="0"/>
          <a:ea typeface="ＭＳ Ｐゴシック" pitchFamily="34" charset="-128"/>
        </a:defRPr>
      </a:lvl5pPr>
      <a:lvl6pPr marL="457200" algn="l" defTabSz="457200" rtl="0" eaLnBrk="1" fontAlgn="base" hangingPunct="1">
        <a:lnSpc>
          <a:spcPts val="33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pitchFamily="34" charset="0"/>
          <a:ea typeface="ＭＳ Ｐゴシック" pitchFamily="34" charset="-128"/>
        </a:defRPr>
      </a:lvl6pPr>
      <a:lvl7pPr marL="914400" algn="l" defTabSz="457200" rtl="0" eaLnBrk="1" fontAlgn="base" hangingPunct="1">
        <a:lnSpc>
          <a:spcPts val="33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pitchFamily="34" charset="0"/>
          <a:ea typeface="ＭＳ Ｐゴシック" pitchFamily="34" charset="-128"/>
        </a:defRPr>
      </a:lvl7pPr>
      <a:lvl8pPr marL="1371600" algn="l" defTabSz="457200" rtl="0" eaLnBrk="1" fontAlgn="base" hangingPunct="1">
        <a:lnSpc>
          <a:spcPts val="33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pitchFamily="34" charset="0"/>
          <a:ea typeface="ＭＳ Ｐゴシック" pitchFamily="34" charset="-128"/>
        </a:defRPr>
      </a:lvl8pPr>
      <a:lvl9pPr marL="1828800" algn="l" defTabSz="457200" rtl="0" eaLnBrk="1" fontAlgn="base" hangingPunct="1">
        <a:lnSpc>
          <a:spcPts val="33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pitchFamily="34" charset="0"/>
          <a:ea typeface="ＭＳ Ｐゴシック" pitchFamily="34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SzPct val="80000"/>
        <a:buBlip>
          <a:blip r:embed="rId20"/>
        </a:buBlip>
        <a:defRPr sz="2800" kern="1200">
          <a:solidFill>
            <a:srgbClr val="595959"/>
          </a:solidFill>
          <a:latin typeface="Arial"/>
          <a:ea typeface="ＭＳ Ｐゴシック" pitchFamily="34" charset="-128"/>
          <a:cs typeface="Arial"/>
        </a:defRPr>
      </a:lvl1pPr>
      <a:lvl2pPr marL="539750" indent="-285750" algn="l" defTabSz="457200" rtl="0" eaLnBrk="1" fontAlgn="base" hangingPunct="1">
        <a:spcBef>
          <a:spcPct val="20000"/>
        </a:spcBef>
        <a:spcAft>
          <a:spcPct val="0"/>
        </a:spcAft>
        <a:buSzPct val="80000"/>
        <a:buBlip>
          <a:blip r:embed="rId21"/>
        </a:buBlip>
        <a:defRPr sz="2400" kern="1200">
          <a:solidFill>
            <a:srgbClr val="000000"/>
          </a:solidFill>
          <a:latin typeface="Arial"/>
          <a:ea typeface="ＭＳ Ｐゴシック" pitchFamily="34" charset="-128"/>
          <a:cs typeface="Arial"/>
        </a:defRPr>
      </a:lvl2pPr>
      <a:lvl3pPr marL="881063" indent="-228600" algn="l" defTabSz="457200" rtl="0" eaLnBrk="1" fontAlgn="base" hangingPunct="1">
        <a:spcBef>
          <a:spcPct val="20000"/>
        </a:spcBef>
        <a:spcAft>
          <a:spcPct val="0"/>
        </a:spcAft>
        <a:buSzPct val="90000"/>
        <a:buBlip>
          <a:blip r:embed="rId22"/>
        </a:buBlip>
        <a:defRPr sz="2000" kern="1200">
          <a:solidFill>
            <a:srgbClr val="7F7F7F"/>
          </a:solidFill>
          <a:latin typeface="Arial"/>
          <a:ea typeface="ＭＳ Ｐゴシック" pitchFamily="34" charset="-128"/>
          <a:cs typeface="Arial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42990" y="2347417"/>
            <a:ext cx="7937238" cy="1589585"/>
          </a:xfrm>
        </p:spPr>
        <p:txBody>
          <a:bodyPr>
            <a:normAutofit/>
          </a:bodyPr>
          <a:lstStyle/>
          <a:p>
            <a:r>
              <a:rPr lang="fr-FR" sz="2800" b="1" dirty="0" smtClean="0"/>
              <a:t>La contractualisation</a:t>
            </a:r>
            <a:br>
              <a:rPr lang="fr-FR" sz="2800" b="1" dirty="0" smtClean="0"/>
            </a:br>
            <a:r>
              <a:rPr lang="fr-FR" sz="2800" b="1" dirty="0" smtClean="0"/>
              <a:t>dans la filière porcine française</a:t>
            </a:r>
            <a:br>
              <a:rPr lang="fr-FR" sz="2800" b="1" dirty="0" smtClean="0"/>
            </a:br>
            <a:r>
              <a:rPr lang="fr-FR" sz="2800" i="1" u="sng" dirty="0" smtClean="0"/>
              <a:t>Possibilités ouvertes et </a:t>
            </a:r>
            <a:r>
              <a:rPr lang="fr-FR" sz="2800" i="1" u="sng" dirty="0" smtClean="0"/>
              <a:t>bénéfices à attendre</a:t>
            </a:r>
            <a:endParaRPr lang="fr-FR" sz="2800" i="1" u="sng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dirty="0" smtClean="0"/>
              <a:t>Mars 27 </a:t>
            </a:r>
            <a:r>
              <a:rPr lang="en-US" sz="2000" dirty="0" err="1" smtClean="0"/>
              <a:t>août</a:t>
            </a:r>
            <a:r>
              <a:rPr lang="en-US" sz="2000" dirty="0" smtClean="0"/>
              <a:t> 2015</a:t>
            </a:r>
          </a:p>
          <a:p>
            <a:r>
              <a:rPr lang="en-US" sz="2000" dirty="0" smtClean="0"/>
              <a:t>(</a:t>
            </a:r>
            <a:r>
              <a:rPr lang="en-US" sz="2000" dirty="0" err="1" smtClean="0"/>
              <a:t>Provisoire</a:t>
            </a:r>
            <a:r>
              <a:rPr lang="en-US" sz="2000" smtClean="0"/>
              <a:t>)</a:t>
            </a:r>
            <a:endParaRPr lang="en-US" sz="2000" dirty="0"/>
          </a:p>
        </p:txBody>
      </p:sp>
      <p:sp>
        <p:nvSpPr>
          <p:cNvPr id="4" name="Espace réservé du texte 2"/>
          <p:cNvSpPr txBox="1">
            <a:spLocks/>
          </p:cNvSpPr>
          <p:nvPr/>
        </p:nvSpPr>
        <p:spPr>
          <a:xfrm>
            <a:off x="0" y="6039295"/>
            <a:ext cx="9144000" cy="739899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tabLst/>
              <a:defRPr/>
            </a:pPr>
            <a:r>
              <a:rPr kumimoji="0" lang="fr-FR" sz="1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ＭＳ Ｐゴシック" pitchFamily="34" charset="-128"/>
                <a:cs typeface="Arial"/>
              </a:rPr>
              <a:t>Michel RIEU</a:t>
            </a:r>
          </a:p>
          <a:p>
            <a:pPr marL="342900" marR="0" lvl="0" indent="-342900" algn="ctr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tabLst/>
              <a:defRPr/>
            </a:pPr>
            <a:r>
              <a:rPr kumimoji="0" lang="fr-FR" sz="1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ＭＳ Ｐゴシック" pitchFamily="34" charset="-128"/>
                <a:cs typeface="Arial"/>
              </a:rPr>
              <a:t>Pôle Economie – IFIP Institut du porc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57200" y="2"/>
            <a:ext cx="6921500" cy="939800"/>
          </a:xfrm>
        </p:spPr>
        <p:txBody>
          <a:bodyPr>
            <a:normAutofit/>
          </a:bodyPr>
          <a:lstStyle/>
          <a:p>
            <a:r>
              <a:rPr lang="fr-FR" sz="2800" dirty="0" smtClean="0"/>
              <a:t>Etablir un contrat</a:t>
            </a:r>
            <a:br>
              <a:rPr lang="fr-FR" sz="2800" dirty="0" smtClean="0"/>
            </a:br>
            <a:r>
              <a:rPr lang="fr-FR" sz="2800" dirty="0" smtClean="0"/>
              <a:t>Répondre à des </a:t>
            </a:r>
            <a:r>
              <a:rPr lang="fr-FR" sz="2800" dirty="0" smtClean="0"/>
              <a:t>objectifs et besoins précis</a:t>
            </a:r>
            <a:endParaRPr lang="fr-FR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fr-FR" smtClean="0"/>
              <a:t>MAAF 27 août 2015</a:t>
            </a:r>
            <a:endParaRPr lang="fr-FR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B646CB-F028-4E4B-84B4-50EFE174D9EE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smtClean="0"/>
              <a:t>Contractualisation dans la filière porcine</a:t>
            </a:r>
            <a:endParaRPr lang="fr-FR" dirty="0"/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28468" y="939803"/>
            <a:ext cx="8715532" cy="542754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fr-FR" dirty="0" smtClean="0"/>
              <a:t>S’engager </a:t>
            </a:r>
            <a:r>
              <a:rPr lang="fr-FR" dirty="0"/>
              <a:t>sur des </a:t>
            </a:r>
            <a:r>
              <a:rPr lang="fr-FR" dirty="0" smtClean="0"/>
              <a:t>volumes: </a:t>
            </a:r>
            <a:br>
              <a:rPr lang="fr-FR" dirty="0" smtClean="0"/>
            </a:br>
            <a:r>
              <a:rPr lang="fr-FR" dirty="0" smtClean="0"/>
              <a:t>assurance </a:t>
            </a:r>
            <a:r>
              <a:rPr lang="fr-FR" dirty="0"/>
              <a:t>de </a:t>
            </a:r>
            <a:r>
              <a:rPr lang="fr-FR" dirty="0" smtClean="0"/>
              <a:t>débouché/d’approvisionnement</a:t>
            </a:r>
          </a:p>
          <a:p>
            <a:pPr marL="514350" indent="-514350">
              <a:buFont typeface="+mj-lt"/>
              <a:buAutoNum type="arabicPeriod"/>
            </a:pPr>
            <a:endParaRPr lang="fr-FR" sz="2000" dirty="0" smtClean="0"/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Fixer un mode </a:t>
            </a:r>
            <a:r>
              <a:rPr lang="fr-FR" dirty="0"/>
              <a:t>de production ou un produit </a:t>
            </a:r>
            <a:r>
              <a:rPr lang="fr-FR" dirty="0" smtClean="0"/>
              <a:t>spécifique (marché export, poids</a:t>
            </a:r>
            <a:r>
              <a:rPr lang="fr-FR" dirty="0"/>
              <a:t>, plein air, bio</a:t>
            </a:r>
            <a:r>
              <a:rPr lang="fr-FR" dirty="0" smtClean="0"/>
              <a:t>…)</a:t>
            </a:r>
          </a:p>
          <a:p>
            <a:pPr marL="711200" lvl="1" indent="-354013">
              <a:buFont typeface="Arial" panose="020B0604020202020204" pitchFamily="34" charset="0"/>
              <a:buChar char="•"/>
            </a:pPr>
            <a:r>
              <a:rPr lang="fr-FR" dirty="0" smtClean="0"/>
              <a:t>Productions limitées, à contrepartie incertaine/fragile</a:t>
            </a:r>
          </a:p>
          <a:p>
            <a:pPr marL="711200" lvl="1" indent="-354013">
              <a:buFont typeface="Arial" panose="020B0604020202020204" pitchFamily="34" charset="0"/>
              <a:buChar char="•"/>
            </a:pPr>
            <a:endParaRPr lang="fr-FR" sz="2000" dirty="0"/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Arrêter </a:t>
            </a:r>
            <a:r>
              <a:rPr lang="fr-FR" dirty="0"/>
              <a:t>le prix ou les conditions de </a:t>
            </a:r>
            <a:r>
              <a:rPr lang="fr-FR" dirty="0" smtClean="0"/>
              <a:t>rémunération</a:t>
            </a:r>
          </a:p>
          <a:p>
            <a:pPr marL="711200" lvl="1" indent="-354013">
              <a:buFont typeface="Arial" panose="020B0604020202020204" pitchFamily="34" charset="0"/>
              <a:buChar char="•"/>
            </a:pPr>
            <a:r>
              <a:rPr lang="fr-FR" dirty="0" smtClean="0"/>
              <a:t>Fixer </a:t>
            </a:r>
            <a:r>
              <a:rPr lang="fr-FR" u="sng" dirty="0" smtClean="0"/>
              <a:t>le niveau</a:t>
            </a:r>
            <a:r>
              <a:rPr lang="fr-FR" dirty="0" smtClean="0"/>
              <a:t> (référence prix de revient, de l’aliment)</a:t>
            </a:r>
          </a:p>
          <a:p>
            <a:pPr marL="711200" lvl="1" indent="-354013">
              <a:buFont typeface="Arial" panose="020B0604020202020204" pitchFamily="34" charset="0"/>
              <a:buChar char="•"/>
            </a:pPr>
            <a:r>
              <a:rPr lang="fr-FR" dirty="0" smtClean="0"/>
              <a:t>Réduire </a:t>
            </a:r>
            <a:r>
              <a:rPr lang="fr-FR" u="sng" dirty="0" smtClean="0"/>
              <a:t>les fluctuations </a:t>
            </a:r>
            <a:r>
              <a:rPr lang="fr-FR" dirty="0" smtClean="0"/>
              <a:t>de prix, de marge</a:t>
            </a:r>
            <a:endParaRPr lang="fr-FR" dirty="0"/>
          </a:p>
          <a:p>
            <a:pPr marL="0" indent="0">
              <a:buNone/>
            </a:pPr>
            <a:endParaRPr lang="fr-FR" sz="2400" i="1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fr-FR" i="1" dirty="0" smtClean="0">
                <a:solidFill>
                  <a:srgbClr val="00B050"/>
                </a:solidFill>
              </a:rPr>
              <a:t>Différents  </a:t>
            </a:r>
            <a:r>
              <a:rPr lang="fr-FR" i="1" dirty="0">
                <a:solidFill>
                  <a:srgbClr val="00B050"/>
                </a:solidFill>
              </a:rPr>
              <a:t>objectifs </a:t>
            </a:r>
            <a:r>
              <a:rPr lang="fr-FR" i="1" dirty="0" smtClean="0">
                <a:solidFill>
                  <a:srgbClr val="00B050"/>
                </a:solidFill>
              </a:rPr>
              <a:t>peuvent </a:t>
            </a:r>
            <a:r>
              <a:rPr lang="fr-FR" i="1" dirty="0">
                <a:solidFill>
                  <a:srgbClr val="00B050"/>
                </a:solidFill>
              </a:rPr>
              <a:t>être </a:t>
            </a:r>
            <a:r>
              <a:rPr lang="fr-FR" i="1" dirty="0" smtClean="0">
                <a:solidFill>
                  <a:srgbClr val="00B050"/>
                </a:solidFill>
              </a:rPr>
              <a:t>combinés</a:t>
            </a:r>
            <a:endParaRPr lang="fr-FR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458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28468" y="1115122"/>
            <a:ext cx="8715532" cy="5050547"/>
          </a:xfrm>
        </p:spPr>
        <p:txBody>
          <a:bodyPr/>
          <a:lstStyle/>
          <a:p>
            <a:r>
              <a:rPr lang="fr-FR" dirty="0" smtClean="0"/>
              <a:t>Diverses modalités d’engagement des parties</a:t>
            </a:r>
          </a:p>
          <a:p>
            <a:pPr lvl="1"/>
            <a:r>
              <a:rPr lang="fr-FR" dirty="0" smtClean="0"/>
              <a:t>Négocié de gré à gré, entre 2 opérateurs… ou plus</a:t>
            </a:r>
          </a:p>
          <a:p>
            <a:pPr lvl="1"/>
            <a:r>
              <a:rPr lang="fr-FR" dirty="0"/>
              <a:t>Contrats pluripartites ou « emboités »</a:t>
            </a:r>
            <a:br>
              <a:rPr lang="fr-FR" dirty="0"/>
            </a:br>
            <a:r>
              <a:rPr lang="fr-FR" dirty="0"/>
              <a:t>Eleveurs/OP/abatteurs/…/distributeurs</a:t>
            </a:r>
          </a:p>
          <a:p>
            <a:pPr lvl="1"/>
            <a:r>
              <a:rPr lang="fr-FR" dirty="0" smtClean="0"/>
              <a:t>Offre d’un opérateur à plusieurs autres (ct. d’</a:t>
            </a:r>
            <a:r>
              <a:rPr lang="fr-FR" u="sng" dirty="0" smtClean="0"/>
              <a:t>assurance</a:t>
            </a:r>
            <a:r>
              <a:rPr lang="fr-FR" dirty="0" smtClean="0"/>
              <a:t>)</a:t>
            </a:r>
          </a:p>
          <a:p>
            <a:pPr lvl="1"/>
            <a:r>
              <a:rPr lang="fr-FR" dirty="0" smtClean="0"/>
              <a:t>Via une </a:t>
            </a:r>
            <a:r>
              <a:rPr lang="fr-FR" u="sng" dirty="0" smtClean="0"/>
              <a:t>chambre de compensation</a:t>
            </a:r>
            <a:r>
              <a:rPr lang="fr-FR" dirty="0" smtClean="0"/>
              <a:t>: assume les risques de défaut des contreparties, mais prend des garanties (coût)</a:t>
            </a:r>
          </a:p>
          <a:p>
            <a:r>
              <a:rPr lang="fr-FR" dirty="0" smtClean="0"/>
              <a:t>Liberté </a:t>
            </a:r>
            <a:r>
              <a:rPr lang="fr-FR" dirty="0"/>
              <a:t>de fixer les clauses (si respect de </a:t>
            </a:r>
            <a:r>
              <a:rPr lang="fr-FR" dirty="0" smtClean="0"/>
              <a:t>la loi</a:t>
            </a:r>
            <a:r>
              <a:rPr lang="fr-FR" dirty="0"/>
              <a:t>)</a:t>
            </a:r>
          </a:p>
          <a:p>
            <a:pPr lvl="1"/>
            <a:r>
              <a:rPr lang="fr-FR" dirty="0"/>
              <a:t>Objet, échéance de réalisation, durée, fréquence (1 fois ou plus), volumes, prix, conditions de dédit et de révision</a:t>
            </a:r>
            <a:r>
              <a:rPr lang="fr-FR" dirty="0" smtClean="0"/>
              <a:t>…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Quels types de contrats?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B646CB-F028-4E4B-84B4-50EFE174D9EE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fr-FR" smtClean="0"/>
              <a:t>MAAF 27 août 2015</a:t>
            </a:r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smtClean="0"/>
              <a:t>Contractualisation dans la filière porcine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99604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28468" y="934846"/>
            <a:ext cx="8715532" cy="5421349"/>
          </a:xfrm>
        </p:spPr>
        <p:txBody>
          <a:bodyPr>
            <a:normAutofit/>
          </a:bodyPr>
          <a:lstStyle/>
          <a:p>
            <a:r>
              <a:rPr lang="fr-FR" dirty="0" smtClean="0"/>
              <a:t>Risque généralisé, « systémique »</a:t>
            </a:r>
          </a:p>
          <a:p>
            <a:pPr lvl="1"/>
            <a:r>
              <a:rPr lang="fr-FR" dirty="0" smtClean="0"/>
              <a:t>Primes d’assurance élevées si 0 aides publiques</a:t>
            </a:r>
          </a:p>
          <a:p>
            <a:pPr lvl="1"/>
            <a:r>
              <a:rPr lang="fr-FR" dirty="0" smtClean="0"/>
              <a:t>Modalité de la politique agricole (Etats-Unis, Canada…)</a:t>
            </a:r>
          </a:p>
          <a:p>
            <a:r>
              <a:rPr lang="fr-FR" dirty="0" smtClean="0"/>
              <a:t>Marché à terme « Porc » : échec en Europe</a:t>
            </a:r>
          </a:p>
          <a:p>
            <a:pPr lvl="1"/>
            <a:r>
              <a:rPr lang="fr-FR" dirty="0" smtClean="0"/>
              <a:t>Horizon trop court: quelques mois, besoin de </a:t>
            </a:r>
            <a:r>
              <a:rPr lang="fr-FR" dirty="0" err="1" smtClean="0"/>
              <a:t>qq</a:t>
            </a:r>
            <a:r>
              <a:rPr lang="fr-FR" dirty="0" smtClean="0"/>
              <a:t>. années</a:t>
            </a:r>
          </a:p>
          <a:p>
            <a:pPr lvl="1"/>
            <a:r>
              <a:rPr lang="fr-FR" dirty="0"/>
              <a:t>P</a:t>
            </a:r>
            <a:r>
              <a:rPr lang="fr-FR" dirty="0" smtClean="0"/>
              <a:t>eu de spéculateurs, fréquentation « liquidité » insuffisante</a:t>
            </a:r>
          </a:p>
          <a:p>
            <a:pPr lvl="1"/>
            <a:r>
              <a:rPr lang="fr-FR" dirty="0" smtClean="0"/>
              <a:t>Coût, complexité et risques propres de l’outil</a:t>
            </a:r>
          </a:p>
          <a:p>
            <a:r>
              <a:rPr lang="fr-FR" dirty="0" smtClean="0"/>
              <a:t>Questions</a:t>
            </a:r>
          </a:p>
          <a:p>
            <a:pPr lvl="1"/>
            <a:r>
              <a:rPr lang="fr-FR" dirty="0" smtClean="0"/>
              <a:t>Des opérateurs à assise suffisante pour faire </a:t>
            </a:r>
            <a:r>
              <a:rPr lang="fr-FR" dirty="0" smtClean="0"/>
              <a:t>le tampon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(Industriels, distributeurs, banques, autres financiers…?)</a:t>
            </a:r>
          </a:p>
          <a:p>
            <a:pPr lvl="1"/>
            <a:r>
              <a:rPr lang="fr-FR" dirty="0" smtClean="0"/>
              <a:t>Limiter fluctuations aux parties du marché concernées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Peut-on « s’assurer »</a:t>
            </a:r>
            <a:br>
              <a:rPr lang="fr-FR" dirty="0" smtClean="0"/>
            </a:br>
            <a:r>
              <a:rPr lang="fr-FR" dirty="0" smtClean="0"/>
              <a:t>contre le risque </a:t>
            </a:r>
            <a:r>
              <a:rPr lang="fr-FR" dirty="0"/>
              <a:t>de marché</a:t>
            </a:r>
            <a:r>
              <a:rPr lang="fr-FR" dirty="0" smtClean="0"/>
              <a:t>?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B646CB-F028-4E4B-84B4-50EFE174D9EE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fr-FR" smtClean="0"/>
              <a:t>MAAF 27 août 2015</a:t>
            </a:r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smtClean="0"/>
              <a:t>Contractualisation dans la filière porcine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56003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28468" y="939803"/>
            <a:ext cx="8715532" cy="5460997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Préalable indispensable: afficher les intentions</a:t>
            </a:r>
          </a:p>
          <a:p>
            <a:pPr lvl="1"/>
            <a:r>
              <a:rPr lang="fr-FR" dirty="0" smtClean="0"/>
              <a:t>Expliciter des objectifs clairs (pour chaque partie)</a:t>
            </a:r>
          </a:p>
          <a:p>
            <a:pPr lvl="1"/>
            <a:r>
              <a:rPr lang="fr-FR" dirty="0" smtClean="0"/>
              <a:t>… et préciser les modalités opérationnelles</a:t>
            </a:r>
          </a:p>
          <a:p>
            <a:r>
              <a:rPr lang="fr-FR" dirty="0" smtClean="0"/>
              <a:t>Des clauses nécessaires </a:t>
            </a:r>
            <a:r>
              <a:rPr lang="fr-FR" sz="2400" dirty="0" smtClean="0"/>
              <a:t>(liste non exhaustive)</a:t>
            </a:r>
            <a:endParaRPr lang="fr-FR" sz="1800" dirty="0" smtClean="0"/>
          </a:p>
          <a:p>
            <a:pPr lvl="1">
              <a:spcBef>
                <a:spcPts val="800"/>
              </a:spcBef>
            </a:pPr>
            <a:r>
              <a:rPr lang="fr-FR" dirty="0" smtClean="0"/>
              <a:t>Objet et d</a:t>
            </a:r>
            <a:r>
              <a:rPr lang="fr-FR" dirty="0" smtClean="0"/>
              <a:t>urée du contrat (3 ans, 5 ans…)</a:t>
            </a:r>
          </a:p>
          <a:p>
            <a:pPr lvl="1">
              <a:spcBef>
                <a:spcPts val="800"/>
              </a:spcBef>
            </a:pPr>
            <a:r>
              <a:rPr lang="fr-FR" dirty="0" smtClean="0"/>
              <a:t>Nombre de porcs (par an, par semaine, % de production, dire si exclusivité…)</a:t>
            </a:r>
          </a:p>
          <a:p>
            <a:pPr lvl="1">
              <a:spcBef>
                <a:spcPts val="800"/>
              </a:spcBef>
            </a:pPr>
            <a:r>
              <a:rPr lang="fr-FR" dirty="0" smtClean="0"/>
              <a:t>Cahier des charges</a:t>
            </a:r>
          </a:p>
          <a:p>
            <a:pPr lvl="1">
              <a:spcBef>
                <a:spcPts val="800"/>
              </a:spcBef>
            </a:pPr>
            <a:r>
              <a:rPr lang="fr-FR" dirty="0"/>
              <a:t>P</a:t>
            </a:r>
            <a:r>
              <a:rPr lang="fr-FR" dirty="0" smtClean="0"/>
              <a:t>rix de base et évolution, ou règles de fixation du prix</a:t>
            </a:r>
            <a:r>
              <a:rPr lang="fr-FR" dirty="0" smtClean="0"/>
              <a:t>,</a:t>
            </a:r>
            <a:br>
              <a:rPr lang="fr-FR" dirty="0" smtClean="0"/>
            </a:br>
            <a:r>
              <a:rPr lang="fr-FR" dirty="0" smtClean="0"/>
              <a:t>grilles selon poids, TMP…</a:t>
            </a:r>
            <a:br>
              <a:rPr lang="fr-FR" dirty="0" smtClean="0"/>
            </a:br>
            <a:r>
              <a:rPr lang="fr-FR" dirty="0" smtClean="0"/>
              <a:t>…e</a:t>
            </a:r>
            <a:r>
              <a:rPr lang="fr-FR" dirty="0" smtClean="0"/>
              <a:t>t toutes conditions commerciales (ex. MPB)</a:t>
            </a:r>
            <a:endParaRPr lang="fr-FR" dirty="0" smtClean="0"/>
          </a:p>
          <a:p>
            <a:pPr lvl="1">
              <a:spcBef>
                <a:spcPts val="800"/>
              </a:spcBef>
            </a:pPr>
            <a:r>
              <a:rPr lang="fr-FR" dirty="0" smtClean="0"/>
              <a:t>Conditions de dédit ou de révision</a:t>
            </a:r>
          </a:p>
          <a:p>
            <a:pPr lvl="1">
              <a:spcBef>
                <a:spcPts val="800"/>
              </a:spcBef>
            </a:pPr>
            <a:r>
              <a:rPr lang="fr-FR" dirty="0" smtClean="0"/>
              <a:t>Rôle éventuel de l’OP (si l’OP n’est pas le client…)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Principes et mises en œuvre </a:t>
            </a:r>
            <a:br>
              <a:rPr lang="fr-FR" dirty="0" smtClean="0"/>
            </a:br>
            <a:r>
              <a:rPr lang="fr-FR" dirty="0" smtClean="0"/>
              <a:t>d’un contrat </a:t>
            </a:r>
            <a:r>
              <a:rPr lang="fr-FR" dirty="0" smtClean="0"/>
              <a:t>commercial éleveur/’client’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B646CB-F028-4E4B-84B4-50EFE174D9EE}" type="slidenum">
              <a:rPr lang="fr-FR" smtClean="0"/>
              <a:pPr/>
              <a:t>5</a:t>
            </a:fld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fr-FR" smtClean="0"/>
              <a:t>MAAF 27 août 2015</a:t>
            </a:r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smtClean="0"/>
              <a:t>Contractualisation dans la filière porcine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14689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301083" y="939803"/>
            <a:ext cx="4694663" cy="2338655"/>
          </a:xfrm>
        </p:spPr>
        <p:txBody>
          <a:bodyPr/>
          <a:lstStyle/>
          <a:p>
            <a:pPr marL="0" indent="0">
              <a:buNone/>
            </a:pPr>
            <a:r>
              <a:rPr lang="fr-FR" sz="2400" u="sng" dirty="0" smtClean="0"/>
              <a:t>Exemple 1</a:t>
            </a:r>
          </a:p>
          <a:p>
            <a:r>
              <a:rPr lang="fr-FR" sz="2400" dirty="0" smtClean="0"/>
              <a:t>Prix payé basé sur</a:t>
            </a:r>
            <a:br>
              <a:rPr lang="fr-FR" sz="2400" dirty="0" smtClean="0"/>
            </a:br>
            <a:r>
              <a:rPr lang="fr-FR" sz="2400" dirty="0" smtClean="0"/>
              <a:t>prix des charges (ex. aliment)</a:t>
            </a:r>
          </a:p>
          <a:p>
            <a:r>
              <a:rPr lang="fr-FR" sz="2400" dirty="0" smtClean="0"/>
              <a:t>Niveau de départ choisi détermine ampleur à financer</a:t>
            </a:r>
            <a:endParaRPr lang="fr-FR" sz="2400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Ebauches de mécanismes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B646CB-F028-4E4B-84B4-50EFE174D9EE}" type="slidenum">
              <a:rPr lang="fr-FR" smtClean="0"/>
              <a:pPr/>
              <a:t>6</a:t>
            </a:fld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fr-FR" smtClean="0"/>
              <a:t>MAAF 27 août 2015</a:t>
            </a:r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smtClean="0"/>
              <a:t>Contractualisation dans la filière porcine</a:t>
            </a:r>
            <a:endParaRPr lang="fr-FR" dirty="0"/>
          </a:p>
        </p:txBody>
      </p:sp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9007167"/>
              </p:ext>
            </p:extLst>
          </p:nvPr>
        </p:nvGraphicFramePr>
        <p:xfrm>
          <a:off x="4918308" y="1188571"/>
          <a:ext cx="3960000" cy="25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aphique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5460627"/>
              </p:ext>
            </p:extLst>
          </p:nvPr>
        </p:nvGraphicFramePr>
        <p:xfrm>
          <a:off x="160996" y="3770870"/>
          <a:ext cx="3960000" cy="25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Espace réservé du contenu 1"/>
          <p:cNvSpPr txBox="1">
            <a:spLocks/>
          </p:cNvSpPr>
          <p:nvPr/>
        </p:nvSpPr>
        <p:spPr bwMode="auto">
          <a:xfrm>
            <a:off x="3880624" y="3845828"/>
            <a:ext cx="5174166" cy="2333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Blip>
                <a:blip r:embed="rId4"/>
              </a:buBlip>
              <a:defRPr sz="2800" kern="1200">
                <a:solidFill>
                  <a:srgbClr val="C00000"/>
                </a:solidFill>
                <a:latin typeface="Arial"/>
                <a:ea typeface="ＭＳ Ｐゴシック" pitchFamily="34" charset="-128"/>
                <a:cs typeface="Arial"/>
              </a:defRPr>
            </a:lvl1pPr>
            <a:lvl2pPr marL="5397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Blip>
                <a:blip r:embed="rId5"/>
              </a:buBlip>
              <a:defRPr sz="2400" kern="1200">
                <a:solidFill>
                  <a:srgbClr val="1C3357"/>
                </a:solidFill>
                <a:latin typeface="Arial"/>
                <a:ea typeface="ＭＳ Ｐゴシック" pitchFamily="34" charset="-128"/>
                <a:cs typeface="Arial"/>
              </a:defRPr>
            </a:lvl2pPr>
            <a:lvl3pPr marL="881063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SzPct val="90000"/>
              <a:buBlip>
                <a:blip r:embed="rId6"/>
              </a:buBlip>
              <a:defRPr sz="200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ＭＳ Ｐゴシック" pitchFamily="34" charset="-128"/>
                <a:cs typeface="Arial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fr-FR" sz="2400" u="sng" dirty="0" smtClean="0"/>
              <a:t>Exemple 2 : tunnel</a:t>
            </a:r>
          </a:p>
          <a:p>
            <a:r>
              <a:rPr lang="fr-FR" sz="2400" dirty="0" smtClean="0"/>
              <a:t>Prix payé = </a:t>
            </a:r>
            <a:br>
              <a:rPr lang="fr-FR" sz="2400" dirty="0" smtClean="0"/>
            </a:br>
            <a:r>
              <a:rPr lang="fr-FR" sz="2400" dirty="0" smtClean="0"/>
              <a:t>- prix de marché dans tunnel</a:t>
            </a:r>
            <a:br>
              <a:rPr lang="fr-FR" sz="2400" dirty="0" smtClean="0"/>
            </a:br>
            <a:r>
              <a:rPr lang="fr-FR" sz="2400" dirty="0" smtClean="0"/>
              <a:t>- borne sup, si marché au-dessus</a:t>
            </a:r>
            <a:r>
              <a:rPr lang="fr-FR" sz="2400" dirty="0"/>
              <a:t/>
            </a:r>
            <a:br>
              <a:rPr lang="fr-FR" sz="2400" dirty="0"/>
            </a:br>
            <a:r>
              <a:rPr lang="fr-FR" sz="2400" dirty="0" smtClean="0"/>
              <a:t>- borne </a:t>
            </a:r>
            <a:r>
              <a:rPr lang="fr-FR" sz="2400" dirty="0" err="1" smtClean="0"/>
              <a:t>inf</a:t>
            </a:r>
            <a:r>
              <a:rPr lang="fr-FR" sz="2400" dirty="0" smtClean="0"/>
              <a:t>, si marché au-dessous</a:t>
            </a:r>
          </a:p>
          <a:p>
            <a:r>
              <a:rPr lang="fr-FR" sz="2400" dirty="0" smtClean="0"/>
              <a:t>Largeur du tunnel détermine</a:t>
            </a:r>
            <a:br>
              <a:rPr lang="fr-FR" sz="2400" dirty="0" smtClean="0"/>
            </a:br>
            <a:r>
              <a:rPr lang="fr-FR" sz="2400" dirty="0" smtClean="0"/>
              <a:t>financement</a:t>
            </a:r>
          </a:p>
        </p:txBody>
      </p:sp>
    </p:spTree>
    <p:extLst>
      <p:ext uri="{BB962C8B-B14F-4D97-AF65-F5344CB8AC3E}">
        <p14:creationId xmlns:p14="http://schemas.microsoft.com/office/powerpoint/2010/main" val="10503915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57200" y="2"/>
            <a:ext cx="6921500" cy="939800"/>
          </a:xfrm>
        </p:spPr>
        <p:txBody>
          <a:bodyPr>
            <a:normAutofit/>
          </a:bodyPr>
          <a:lstStyle/>
          <a:p>
            <a:r>
              <a:rPr lang="fr-FR" sz="2800" dirty="0" smtClean="0"/>
              <a:t>Des réponses aux difficultés actuelles?</a:t>
            </a:r>
            <a:endParaRPr lang="fr-FR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fr-FR" smtClean="0"/>
              <a:t>MAAF 27 août 2015</a:t>
            </a:r>
            <a:endParaRPr lang="fr-FR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B646CB-F028-4E4B-84B4-50EFE174D9EE}" type="slidenum">
              <a:rPr lang="fr-FR" smtClean="0"/>
              <a:pPr/>
              <a:t>7</a:t>
            </a:fld>
            <a:endParaRPr lang="fr-FR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smtClean="0"/>
              <a:t>Contractualisation dans la filière porcine</a:t>
            </a:r>
            <a:endParaRPr lang="fr-FR" dirty="0"/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28468" y="1349298"/>
            <a:ext cx="8715532" cy="4645102"/>
          </a:xfrm>
        </p:spPr>
        <p:txBody>
          <a:bodyPr/>
          <a:lstStyle/>
          <a:p>
            <a:pPr>
              <a:tabLst>
                <a:tab pos="2508250" algn="l"/>
              </a:tabLst>
            </a:pPr>
            <a:r>
              <a:rPr lang="fr-FR" dirty="0" smtClean="0"/>
              <a:t>Grande d</a:t>
            </a:r>
            <a:r>
              <a:rPr lang="fr-FR" dirty="0" smtClean="0"/>
              <a:t>ispersion </a:t>
            </a:r>
            <a:r>
              <a:rPr lang="fr-FR" dirty="0" smtClean="0"/>
              <a:t>des résultats des éleveurs</a:t>
            </a:r>
          </a:p>
          <a:p>
            <a:pPr>
              <a:tabLst>
                <a:tab pos="2508250" algn="l"/>
              </a:tabLst>
            </a:pPr>
            <a:endParaRPr lang="fr-FR" dirty="0"/>
          </a:p>
          <a:p>
            <a:pPr>
              <a:tabLst>
                <a:tab pos="2508250" algn="l"/>
              </a:tabLst>
            </a:pPr>
            <a:r>
              <a:rPr lang="fr-FR" dirty="0" smtClean="0"/>
              <a:t>Compétitivité industrielle</a:t>
            </a:r>
            <a:br>
              <a:rPr lang="fr-FR" dirty="0" smtClean="0"/>
            </a:br>
            <a:r>
              <a:rPr lang="fr-FR" dirty="0" smtClean="0"/>
              <a:t>(main-d’œuvre</a:t>
            </a:r>
            <a:r>
              <a:rPr lang="fr-FR" dirty="0"/>
              <a:t>, </a:t>
            </a:r>
            <a:r>
              <a:rPr lang="fr-FR" dirty="0" smtClean="0"/>
              <a:t>modernisation…)</a:t>
            </a:r>
          </a:p>
          <a:p>
            <a:pPr>
              <a:tabLst>
                <a:tab pos="2508250" algn="l"/>
              </a:tabLst>
            </a:pPr>
            <a:endParaRPr lang="fr-FR" dirty="0"/>
          </a:p>
          <a:p>
            <a:pPr>
              <a:tabLst>
                <a:tab pos="2508250" algn="l"/>
              </a:tabLst>
            </a:pPr>
            <a:r>
              <a:rPr lang="fr-FR" dirty="0" smtClean="0"/>
              <a:t>Valorisation trop faible</a:t>
            </a:r>
          </a:p>
          <a:p>
            <a:pPr>
              <a:tabLst>
                <a:tab pos="2508250" algn="l"/>
              </a:tabLst>
            </a:pPr>
            <a:endParaRPr lang="fr-FR" dirty="0" smtClean="0"/>
          </a:p>
          <a:p>
            <a:pPr>
              <a:tabLst>
                <a:tab pos="2508250" algn="l"/>
              </a:tabLst>
            </a:pPr>
            <a:r>
              <a:rPr lang="fr-FR" dirty="0" smtClean="0"/>
              <a:t>Manque </a:t>
            </a:r>
            <a:r>
              <a:rPr lang="fr-FR" dirty="0"/>
              <a:t>de </a:t>
            </a:r>
            <a:r>
              <a:rPr lang="fr-FR" dirty="0" smtClean="0"/>
              <a:t>perspectives et de confiance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4598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28468" y="939803"/>
            <a:ext cx="8715532" cy="5217157"/>
          </a:xfrm>
        </p:spPr>
        <p:txBody>
          <a:bodyPr/>
          <a:lstStyle/>
          <a:p>
            <a:r>
              <a:rPr lang="fr-FR" dirty="0" smtClean="0"/>
              <a:t>Besoin d’un </a:t>
            </a:r>
            <a:r>
              <a:rPr lang="fr-FR" dirty="0"/>
              <a:t>projet commun </a:t>
            </a:r>
            <a:r>
              <a:rPr lang="fr-FR" dirty="0" smtClean="0"/>
              <a:t>(</a:t>
            </a:r>
            <a:r>
              <a:rPr lang="fr-FR" i="1" dirty="0" smtClean="0"/>
              <a:t>Pacte</a:t>
            </a:r>
            <a:r>
              <a:rPr lang="fr-FR" dirty="0"/>
              <a:t>)</a:t>
            </a:r>
            <a:br>
              <a:rPr lang="fr-FR" dirty="0"/>
            </a:br>
            <a:r>
              <a:rPr lang="fr-FR" sz="2400" dirty="0">
                <a:solidFill>
                  <a:srgbClr val="1C3357"/>
                </a:solidFill>
              </a:rPr>
              <a:t>dans la filière, avec les pouvoirs publics, avec la société</a:t>
            </a:r>
            <a:r>
              <a:rPr lang="fr-FR" sz="2400" dirty="0">
                <a:solidFill>
                  <a:schemeClr val="tx2"/>
                </a:solidFill>
              </a:rPr>
              <a:t/>
            </a:r>
            <a:br>
              <a:rPr lang="fr-FR" sz="2400" dirty="0">
                <a:solidFill>
                  <a:schemeClr val="tx2"/>
                </a:solidFill>
              </a:rPr>
            </a:br>
            <a:r>
              <a:rPr lang="fr-FR" i="1" u="sng" dirty="0" smtClean="0"/>
              <a:t>Contrat</a:t>
            </a:r>
            <a:r>
              <a:rPr lang="fr-FR" dirty="0" smtClean="0"/>
              <a:t> </a:t>
            </a:r>
            <a:r>
              <a:rPr lang="fr-FR" dirty="0" smtClean="0"/>
              <a:t>gagnant/gagnant économique </a:t>
            </a:r>
            <a:r>
              <a:rPr lang="fr-FR" dirty="0"/>
              <a:t>&amp; </a:t>
            </a:r>
            <a:r>
              <a:rPr lang="fr-FR" dirty="0" smtClean="0"/>
              <a:t>sociétal</a:t>
            </a:r>
            <a:endParaRPr lang="fr-FR" sz="3200" dirty="0"/>
          </a:p>
          <a:p>
            <a:pPr marL="0" indent="0">
              <a:buNone/>
            </a:pPr>
            <a:endParaRPr lang="fr-FR" sz="1800" dirty="0" smtClean="0"/>
          </a:p>
          <a:p>
            <a:r>
              <a:rPr lang="fr-FR" dirty="0" smtClean="0"/>
              <a:t>Des c</a:t>
            </a:r>
            <a:r>
              <a:rPr lang="fr-FR" dirty="0" smtClean="0"/>
              <a:t>ontrats </a:t>
            </a:r>
            <a:r>
              <a:rPr lang="fr-FR" dirty="0" smtClean="0"/>
              <a:t>entre </a:t>
            </a:r>
            <a:r>
              <a:rPr lang="fr-FR" dirty="0" smtClean="0"/>
              <a:t>des opérateurs </a:t>
            </a:r>
            <a:r>
              <a:rPr lang="fr-FR" dirty="0" smtClean="0"/>
              <a:t>économiques…</a:t>
            </a:r>
          </a:p>
          <a:p>
            <a:pPr lvl="1"/>
            <a:r>
              <a:rPr lang="fr-FR" dirty="0" smtClean="0"/>
              <a:t>Protégeant les éleveurs des fluctuations des </a:t>
            </a:r>
            <a:r>
              <a:rPr lang="fr-FR" dirty="0" smtClean="0"/>
              <a:t>marchés</a:t>
            </a:r>
            <a:br>
              <a:rPr lang="fr-FR" dirty="0" smtClean="0"/>
            </a:br>
            <a:r>
              <a:rPr lang="fr-FR" dirty="0" smtClean="0"/>
              <a:t>(éventuellement dispositifs induits pour autres maillons)</a:t>
            </a:r>
            <a:endParaRPr lang="fr-FR" dirty="0" smtClean="0"/>
          </a:p>
          <a:p>
            <a:pPr lvl="1"/>
            <a:r>
              <a:rPr lang="fr-FR" dirty="0" smtClean="0"/>
              <a:t>Organisant une offre diversifiée et cohérente</a:t>
            </a:r>
            <a:br>
              <a:rPr lang="fr-FR" dirty="0" smtClean="0"/>
            </a:br>
            <a:r>
              <a:rPr lang="fr-FR" dirty="0" smtClean="0"/>
              <a:t>répondant à des </a:t>
            </a:r>
            <a:r>
              <a:rPr lang="fr-FR" u="sng" dirty="0" smtClean="0"/>
              <a:t>attentes réelles</a:t>
            </a:r>
          </a:p>
          <a:p>
            <a:pPr lvl="1"/>
            <a:r>
              <a:rPr lang="fr-FR" dirty="0" smtClean="0"/>
              <a:t>Mobilisant les moyens financiers de la modernisation:</a:t>
            </a:r>
            <a:br>
              <a:rPr lang="fr-FR" dirty="0" smtClean="0"/>
            </a:br>
            <a:r>
              <a:rPr lang="fr-FR" dirty="0" smtClean="0"/>
              <a:t>fonds mutualisés, garanties et assurances aux banques…</a:t>
            </a:r>
          </a:p>
          <a:p>
            <a:pPr marL="0" indent="0" algn="ctr">
              <a:buNone/>
            </a:pPr>
            <a:r>
              <a:rPr lang="fr-FR" dirty="0" smtClean="0"/>
              <a:t>… contribueront aussi à la confiance</a:t>
            </a:r>
            <a:br>
              <a:rPr lang="fr-FR" dirty="0" smtClean="0"/>
            </a:br>
            <a:r>
              <a:rPr lang="fr-FR" dirty="0" smtClean="0"/>
              <a:t>et à la conclusion de ce </a:t>
            </a:r>
            <a:r>
              <a:rPr lang="fr-FR" i="1" dirty="0" smtClean="0"/>
              <a:t>Pacte</a:t>
            </a:r>
            <a:endParaRPr lang="fr-FR" i="1" dirty="0" smtClean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Les contrats: support d’un choix partagé pour résoudre des problèmes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B646CB-F028-4E4B-84B4-50EFE174D9EE}" type="slidenum">
              <a:rPr lang="fr-FR" smtClean="0"/>
              <a:pPr/>
              <a:t>8</a:t>
            </a:fld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fr-FR" smtClean="0"/>
              <a:t>MAAF 27 août 2015</a:t>
            </a:r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smtClean="0"/>
              <a:t>Contractualisation dans la filière porcine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512936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e-ifip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modele-ifip</Template>
  <TotalTime>7398</TotalTime>
  <Words>258</Words>
  <Application>Microsoft Office PowerPoint</Application>
  <PresentationFormat>Affichage à l'écran (4:3)</PresentationFormat>
  <Paragraphs>92</Paragraphs>
  <Slides>9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5" baseType="lpstr">
      <vt:lpstr>ＭＳ Ｐゴシック</vt:lpstr>
      <vt:lpstr>Arial</vt:lpstr>
      <vt:lpstr>Aril</vt:lpstr>
      <vt:lpstr>Calibri</vt:lpstr>
      <vt:lpstr>Lucida Grande</vt:lpstr>
      <vt:lpstr>modele-ifip</vt:lpstr>
      <vt:lpstr>La contractualisation dans la filière porcine française Possibilités ouvertes et bénéfices à attendre</vt:lpstr>
      <vt:lpstr>Etablir un contrat Répondre à des objectifs et besoins précis</vt:lpstr>
      <vt:lpstr>Quels types de contrats?</vt:lpstr>
      <vt:lpstr>Peut-on « s’assurer » contre le risque de marché?</vt:lpstr>
      <vt:lpstr>Principes et mises en œuvre  d’un contrat commercial éleveur/’client’</vt:lpstr>
      <vt:lpstr>Ebauches de mécanismes</vt:lpstr>
      <vt:lpstr>Des réponses aux difficultés actuelles?</vt:lpstr>
      <vt:lpstr>Les contrats: support d’un choix partagé pour résoudre des problèmes</vt:lpstr>
      <vt:lpstr>Présentation PowerPoint</vt:lpstr>
    </vt:vector>
  </TitlesOfParts>
  <Company>IFIP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Roguet</dc:creator>
  <cp:lastModifiedBy>Michel Rieu</cp:lastModifiedBy>
  <cp:revision>838</cp:revision>
  <dcterms:created xsi:type="dcterms:W3CDTF">2013-08-24T08:26:03Z</dcterms:created>
  <dcterms:modified xsi:type="dcterms:W3CDTF">2015-08-26T21:03:55Z</dcterms:modified>
</cp:coreProperties>
</file>